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ink/ink1.xml" ContentType="application/inkml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ink/ink2.xml" ContentType="application/inkml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52.jpg" ContentType="image/jpeg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2"/>
    <p:sldMasterId id="2147483659" r:id="rId3"/>
  </p:sldMasterIdLst>
  <p:notesMasterIdLst>
    <p:notesMasterId r:id="rId39"/>
  </p:notesMasterIdLst>
  <p:handoutMasterIdLst>
    <p:handoutMasterId r:id="rId40"/>
  </p:handoutMasterIdLst>
  <p:sldIdLst>
    <p:sldId id="493" r:id="rId4"/>
    <p:sldId id="491" r:id="rId5"/>
    <p:sldId id="492" r:id="rId6"/>
    <p:sldId id="494" r:id="rId7"/>
    <p:sldId id="495" r:id="rId8"/>
    <p:sldId id="500" r:id="rId9"/>
    <p:sldId id="497" r:id="rId10"/>
    <p:sldId id="498" r:id="rId11"/>
    <p:sldId id="499" r:id="rId12"/>
    <p:sldId id="516" r:id="rId13"/>
    <p:sldId id="324" r:id="rId14"/>
    <p:sldId id="325" r:id="rId15"/>
    <p:sldId id="326" r:id="rId16"/>
    <p:sldId id="320" r:id="rId17"/>
    <p:sldId id="321" r:id="rId18"/>
    <p:sldId id="322" r:id="rId19"/>
    <p:sldId id="323" r:id="rId20"/>
    <p:sldId id="327" r:id="rId21"/>
    <p:sldId id="328" r:id="rId22"/>
    <p:sldId id="501" r:id="rId23"/>
    <p:sldId id="503" r:id="rId24"/>
    <p:sldId id="504" r:id="rId25"/>
    <p:sldId id="496" r:id="rId26"/>
    <p:sldId id="505" r:id="rId27"/>
    <p:sldId id="506" r:id="rId28"/>
    <p:sldId id="507" r:id="rId29"/>
    <p:sldId id="508" r:id="rId30"/>
    <p:sldId id="509" r:id="rId31"/>
    <p:sldId id="510" r:id="rId32"/>
    <p:sldId id="511" r:id="rId33"/>
    <p:sldId id="512" r:id="rId34"/>
    <p:sldId id="513" r:id="rId35"/>
    <p:sldId id="514" r:id="rId36"/>
    <p:sldId id="515" r:id="rId37"/>
    <p:sldId id="419" r:id="rId3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521415D9-36F7-43E2-AB2F-B90AF26B5E84}">
      <p14:sectionLst xmlns:p14="http://schemas.microsoft.com/office/powerpoint/2010/main">
        <p14:section name="默认节" id="{ECE10327-6A26-4E1A-90C1-B3442A3A9182}">
          <p14:sldIdLst>
            <p14:sldId id="493"/>
          </p14:sldIdLst>
        </p14:section>
        <p14:section name="背景介绍" id="{AAFEA773-B872-4672-85AC-6C6D0C46F66D}">
          <p14:sldIdLst>
            <p14:sldId id="491"/>
            <p14:sldId id="492"/>
            <p14:sldId id="494"/>
            <p14:sldId id="495"/>
          </p14:sldIdLst>
        </p14:section>
        <p14:section name="算法主要结构" id="{E7FD5397-8A56-43F6-B181-1E5C59ADA876}">
          <p14:sldIdLst>
            <p14:sldId id="500"/>
            <p14:sldId id="497"/>
            <p14:sldId id="498"/>
            <p14:sldId id="499"/>
          </p14:sldIdLst>
        </p14:section>
        <p14:section name="Encoder改进工作" id="{6296230C-DA1A-471A-B0B0-35B8C6DB373A}">
          <p14:sldIdLst>
            <p14:sldId id="516"/>
            <p14:sldId id="324"/>
            <p14:sldId id="325"/>
            <p14:sldId id="326"/>
            <p14:sldId id="320"/>
            <p14:sldId id="321"/>
            <p14:sldId id="322"/>
            <p14:sldId id="323"/>
            <p14:sldId id="327"/>
            <p14:sldId id="328"/>
          </p14:sldIdLst>
        </p14:section>
        <p14:section name="效果评估" id="{793C7E90-3EED-431B-A025-ADC0E676B331}">
          <p14:sldIdLst>
            <p14:sldId id="501"/>
            <p14:sldId id="503"/>
            <p14:sldId id="504"/>
            <p14:sldId id="496"/>
            <p14:sldId id="505"/>
            <p14:sldId id="506"/>
          </p14:sldIdLst>
        </p14:section>
        <p14:section name="实验过程" id="{F00953B1-91F4-4E86-B654-3F19FF47E845}">
          <p14:sldIdLst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41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1100"/>
    <a:srgbClr val="9A0000"/>
    <a:srgbClr val="6B1301"/>
    <a:srgbClr val="6C0000"/>
    <a:srgbClr val="6B0131"/>
    <a:srgbClr val="861000"/>
    <a:srgbClr val="6C0D00"/>
    <a:srgbClr val="A71500"/>
    <a:srgbClr val="480700"/>
    <a:srgbClr val="460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62" autoAdjust="0"/>
    <p:restoredTop sz="88939" autoAdjust="0"/>
  </p:normalViewPr>
  <p:slideViewPr>
    <p:cSldViewPr snapToGrid="0">
      <p:cViewPr varScale="1">
        <p:scale>
          <a:sx n="75" d="100"/>
          <a:sy n="75" d="100"/>
        </p:scale>
        <p:origin x="732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2727" y="3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D135BCAE-F409-4DD7-ACB6-6C783C91E1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2D48E0-6168-488E-8B2B-638AAF03B9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726C4-17FB-48E7-A15E-1B959715BE42}" type="datetimeFigureOut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A527AE6-E701-44A1-93C2-77A82A53F5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6DE5D96-6180-4AB1-89F7-CB0569AE04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E698A-BF13-4A66-B0B7-ADF868BFAE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5716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01:20:15.094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01:20:15.094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1070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PSNR: 10-20</a:t>
            </a:r>
            <a:r>
              <a:rPr lang="zh-CN" altLang="en-US"/>
              <a:t>之间，人眼大致只能看出相似轮廓</a:t>
            </a:r>
          </a:p>
        </p:txBody>
      </p:sp>
    </p:spTree>
    <p:extLst>
      <p:ext uri="{BB962C8B-B14F-4D97-AF65-F5344CB8AC3E}">
        <p14:creationId xmlns:p14="http://schemas.microsoft.com/office/powerpoint/2010/main" val="1491141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1000 * 728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2128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1500 * 2228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4627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实际上论文训练迭代次数至少是</a:t>
            </a:r>
            <a:r>
              <a:rPr lang="en-US" altLang="zh-CN"/>
              <a:t>100</a:t>
            </a:r>
            <a:r>
              <a:rPr lang="zh-CN" altLang="en-US"/>
              <a:t>万次</a:t>
            </a:r>
          </a:p>
        </p:txBody>
      </p:sp>
    </p:spTree>
    <p:extLst>
      <p:ext uri="{BB962C8B-B14F-4D97-AF65-F5344CB8AC3E}">
        <p14:creationId xmlns:p14="http://schemas.microsoft.com/office/powerpoint/2010/main" val="2301881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4154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自</a:t>
            </a:r>
            <a:r>
              <a:rPr lang="en-US" altLang="zh-CN" dirty="0"/>
              <a:t>Goodfellow</a:t>
            </a:r>
            <a:r>
              <a:rPr lang="zh-CN" altLang="en-US" dirty="0"/>
              <a:t>等人介绍</a:t>
            </a:r>
            <a:r>
              <a:rPr lang="en-US" altLang="zh-CN" dirty="0"/>
              <a:t>GANs</a:t>
            </a:r>
            <a:r>
              <a:rPr lang="zh-CN" altLang="en-US" dirty="0"/>
              <a:t>以来，</a:t>
            </a:r>
            <a:r>
              <a:rPr lang="en-US" altLang="zh-CN" dirty="0"/>
              <a:t>GANs</a:t>
            </a:r>
            <a:r>
              <a:rPr lang="zh-CN" altLang="en-US" dirty="0"/>
              <a:t>在无条件和条件图像生成方面取得了快速进展。现在，最先进的</a:t>
            </a:r>
            <a:r>
              <a:rPr lang="en-US" altLang="zh-CN" dirty="0"/>
              <a:t>GANs</a:t>
            </a:r>
            <a:r>
              <a:rPr lang="zh-CN" altLang="en-US" dirty="0"/>
              <a:t>可以产生高分辨率的逼真图像。</a:t>
            </a:r>
            <a:endParaRPr lang="en-US" altLang="zh-CN" dirty="0"/>
          </a:p>
          <a:p>
            <a:r>
              <a:rPr lang="zh-CN" altLang="en-US" dirty="0"/>
              <a:t>这一进展的重要驱动因素是训练数据规模和模型规模的增加，网络架构的创新，以及稳定训练的新的标准化技术。</a:t>
            </a:r>
            <a:endParaRPr lang="en-US" altLang="zh-CN" dirty="0"/>
          </a:p>
          <a:p>
            <a:r>
              <a:rPr lang="zh-CN" altLang="en-US" dirty="0"/>
              <a:t>证明了在非常低的码率下使用基于</a:t>
            </a:r>
            <a:r>
              <a:rPr lang="en-US" altLang="zh-CN" dirty="0"/>
              <a:t>GANs</a:t>
            </a:r>
            <a:r>
              <a:rPr lang="zh-CN" altLang="en-US" dirty="0"/>
              <a:t>的压缩系统可以比最先进的设计和学习过的压缩算法节省</a:t>
            </a:r>
            <a:r>
              <a:rPr lang="en-US" altLang="zh-CN" dirty="0"/>
              <a:t>2</a:t>
            </a:r>
            <a:r>
              <a:rPr lang="zh-CN" altLang="en-US" dirty="0"/>
              <a:t>倍的码率。</a:t>
            </a:r>
          </a:p>
        </p:txBody>
      </p:sp>
    </p:spTree>
    <p:extLst>
      <p:ext uri="{BB962C8B-B14F-4D97-AF65-F5344CB8AC3E}">
        <p14:creationId xmlns:p14="http://schemas.microsoft.com/office/powerpoint/2010/main" val="3478380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9706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编码图像</a:t>
            </a:r>
            <a:r>
              <a:rPr lang="en-US" altLang="zh-CN" dirty="0"/>
              <a:t>x</a:t>
            </a:r>
            <a:r>
              <a:rPr lang="zh-CN" altLang="en-US" dirty="0"/>
              <a:t>，我们得到</a:t>
            </a:r>
            <a:r>
              <a:rPr lang="en-US" altLang="zh-CN" dirty="0"/>
              <a:t>y =  E(x)</a:t>
            </a:r>
            <a:r>
              <a:rPr lang="zh-CN" altLang="en-US" dirty="0"/>
              <a:t>。解码时，我们使用</a:t>
            </a:r>
            <a:r>
              <a:rPr lang="en-US" altLang="zh-CN" dirty="0"/>
              <a:t>G</a:t>
            </a:r>
            <a:r>
              <a:rPr lang="zh-CN" altLang="en-US" dirty="0"/>
              <a:t>得到有损重构</a:t>
            </a:r>
            <a:r>
              <a:rPr lang="en-US" altLang="zh-CN" dirty="0"/>
              <a:t>x‘= G(y)</a:t>
            </a:r>
            <a:r>
              <a:rPr lang="zh-CN" altLang="en-US" dirty="0"/>
              <a:t>。</a:t>
            </a:r>
            <a:r>
              <a:rPr lang="en-US" altLang="zh-CN" dirty="0"/>
              <a:t>d(x, x‘)</a:t>
            </a:r>
            <a:r>
              <a:rPr lang="zh-CN" altLang="en-US" dirty="0"/>
              <a:t>为压缩导致的失真</a:t>
            </a:r>
          </a:p>
        </p:txBody>
      </p:sp>
    </p:spTree>
    <p:extLst>
      <p:ext uri="{BB962C8B-B14F-4D97-AF65-F5344CB8AC3E}">
        <p14:creationId xmlns:p14="http://schemas.microsoft.com/office/powerpoint/2010/main" val="2639278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dirty="0"/>
              <a:t>P</a:t>
            </a:r>
            <a:r>
              <a:rPr lang="zh-CN" altLang="en-US" sz="2400" dirty="0"/>
              <a:t>：</a:t>
            </a:r>
            <a:r>
              <a:rPr lang="en-US" altLang="zh-CN" sz="2400" dirty="0"/>
              <a:t>y</a:t>
            </a:r>
            <a:r>
              <a:rPr lang="zh-CN" altLang="en-US" sz="2400" dirty="0"/>
              <a:t>的概率模型，存贮</a:t>
            </a:r>
            <a:r>
              <a:rPr lang="en-US" altLang="zh-CN" sz="2400" dirty="0"/>
              <a:t>y</a:t>
            </a:r>
            <a:endParaRPr lang="en-US" altLang="zh-CN" dirty="0"/>
          </a:p>
          <a:p>
            <a:r>
              <a:rPr lang="en-US" altLang="zh-CN" dirty="0"/>
              <a:t>Q</a:t>
            </a:r>
            <a:r>
              <a:rPr lang="zh-CN" altLang="en-US" dirty="0"/>
              <a:t>：量化</a:t>
            </a:r>
            <a:r>
              <a:rPr lang="en-US" altLang="zh-CN" dirty="0"/>
              <a:t>(quantization)</a:t>
            </a:r>
          </a:p>
          <a:p>
            <a:r>
              <a:rPr lang="zh-CN" altLang="en-US" dirty="0">
                <a:effectLst/>
                <a:latin typeface="Arial" panose="020B0604020202020204" pitchFamily="34" charset="0"/>
              </a:rPr>
              <a:t>我们通过将放大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(upscaled)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后的版本连接到图像，从而使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D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对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y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具有条件，如图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2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所示。这源于使用条件式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GAN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公式，其中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D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可以访问条件信息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3065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一般取</a:t>
            </a:r>
            <a:r>
              <a:rPr lang="en-US" altLang="zh-CN"/>
              <a:t>alpha = beta = </a:t>
            </a:r>
            <a:r>
              <a:rPr lang="en-US" altLang="zh-CN" err="1"/>
              <a:t>gama</a:t>
            </a:r>
            <a:r>
              <a:rPr lang="en-US" altLang="zh-CN"/>
              <a:t> = 1</a:t>
            </a:r>
          </a:p>
          <a:p>
            <a:r>
              <a:rPr lang="en-US" altLang="zh-CN"/>
              <a:t>L</a:t>
            </a:r>
            <a:r>
              <a:rPr lang="zh-CN" altLang="en-US"/>
              <a:t>亮度，</a:t>
            </a:r>
            <a:r>
              <a:rPr lang="en-US" altLang="zh-CN"/>
              <a:t>c</a:t>
            </a:r>
            <a:r>
              <a:rPr lang="zh-CN" altLang="en-US"/>
              <a:t>对比度，</a:t>
            </a:r>
            <a:r>
              <a:rPr lang="en-US" altLang="zh-CN"/>
              <a:t>s</a:t>
            </a:r>
            <a:r>
              <a:rPr lang="zh-CN" altLang="en-US"/>
              <a:t>结构</a:t>
            </a:r>
          </a:p>
        </p:txBody>
      </p:sp>
    </p:spTree>
    <p:extLst>
      <p:ext uri="{BB962C8B-B14F-4D97-AF65-F5344CB8AC3E}">
        <p14:creationId xmlns:p14="http://schemas.microsoft.com/office/powerpoint/2010/main" val="2936637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401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即一个</a:t>
            </a:r>
            <a:r>
              <a:rPr lang="en-US" altLang="zh-CN"/>
              <a:t>epoch</a:t>
            </a:r>
            <a:r>
              <a:rPr lang="zh-CN" altLang="en-US"/>
              <a:t>只用到了</a:t>
            </a:r>
            <a:r>
              <a:rPr lang="en-US" altLang="zh-CN"/>
              <a:t>40000</a:t>
            </a:r>
            <a:r>
              <a:rPr lang="zh-CN" altLang="en-US"/>
              <a:t>张图片，实际上设定迭代次数应该为</a:t>
            </a:r>
            <a:r>
              <a:rPr lang="en-US" altLang="zh-CN"/>
              <a:t>10000</a:t>
            </a:r>
            <a:r>
              <a:rPr lang="zh-CN" altLang="en-US"/>
              <a:t>，即每张图片使用两次，但</a:t>
            </a:r>
            <a:r>
              <a:rPr lang="en-US" altLang="zh-CN"/>
              <a:t>colab</a:t>
            </a:r>
            <a:r>
              <a:rPr lang="zh-CN" altLang="en-US"/>
              <a:t>中止了运行</a:t>
            </a:r>
          </a:p>
        </p:txBody>
      </p:sp>
    </p:spTree>
    <p:extLst>
      <p:ext uri="{BB962C8B-B14F-4D97-AF65-F5344CB8AC3E}">
        <p14:creationId xmlns:p14="http://schemas.microsoft.com/office/powerpoint/2010/main" val="2478060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2.bin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ustomXml" Target="../ink/ink2.xm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C6E08F53-97F6-424C-B884-7F143807C225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734398326"/>
              </p:ext>
            </p:extLst>
          </p:nvPr>
        </p:nvGraphicFramePr>
        <p:xfrm>
          <a:off x="2103467" y="3225636"/>
          <a:ext cx="10901333" cy="6527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4945760" imgH="8952120" progId="Photoshop.Image.13">
                  <p:embed/>
                </p:oleObj>
              </mc:Choice>
              <mc:Fallback>
                <p:oleObj name="Image" r:id="rId2" imgW="14945760" imgH="89521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03467" y="3225636"/>
                        <a:ext cx="10901333" cy="6527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矩形 46">
            <a:extLst>
              <a:ext uri="{FF2B5EF4-FFF2-40B4-BE49-F238E27FC236}">
                <a16:creationId xmlns:a16="http://schemas.microsoft.com/office/drawing/2014/main" id="{0378CB69-5398-424D-AA28-B981A9969747}"/>
              </a:ext>
            </a:extLst>
          </p:cNvPr>
          <p:cNvSpPr/>
          <p:nvPr userDrawn="1"/>
        </p:nvSpPr>
        <p:spPr>
          <a:xfrm>
            <a:off x="0" y="2347355"/>
            <a:ext cx="13004800" cy="5058889"/>
          </a:xfrm>
          <a:prstGeom prst="rect">
            <a:avLst/>
          </a:prstGeom>
          <a:solidFill>
            <a:srgbClr val="9A0000">
              <a:alpha val="85098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270000" y="3225636"/>
            <a:ext cx="10464800" cy="134587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dirty="0" err="1"/>
              <a:t>标题文本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5538774"/>
            <a:ext cx="10464800" cy="119626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0" indent="0" algn="ctr">
              <a:spcBef>
                <a:spcPts val="0"/>
              </a:spcBef>
              <a:buSzTx/>
              <a:buNone/>
              <a:defRPr sz="3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0" indent="0" algn="ctr">
              <a:spcBef>
                <a:spcPts val="0"/>
              </a:spcBef>
              <a:buSzTx/>
              <a:buNone/>
              <a:defRPr sz="3000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3000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3000">
                <a:solidFill>
                  <a:schemeClr val="bg1"/>
                </a:solidFill>
              </a:defRPr>
            </a:lvl5pPr>
          </a:lstStyle>
          <a:p>
            <a:r>
              <a:rPr dirty="0" err="1"/>
              <a:t>正文级别</a:t>
            </a:r>
            <a:r>
              <a:rPr dirty="0"/>
              <a:t> 1</a:t>
            </a:r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CF6F977E-6FE2-43C2-A8EE-A4BFFC0EC126}"/>
              </a:ext>
            </a:extLst>
          </p:cNvPr>
          <p:cNvCxnSpPr>
            <a:cxnSpLocks/>
          </p:cNvCxnSpPr>
          <p:nvPr userDrawn="1"/>
        </p:nvCxnSpPr>
        <p:spPr>
          <a:xfrm>
            <a:off x="7623958" y="5056834"/>
            <a:ext cx="4110842" cy="0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565F3786-F9FA-48F2-BD2B-E9BF8FF4DBB7}"/>
              </a:ext>
            </a:extLst>
          </p:cNvPr>
          <p:cNvGrpSpPr/>
          <p:nvPr userDrawn="1"/>
        </p:nvGrpSpPr>
        <p:grpSpPr>
          <a:xfrm>
            <a:off x="5554145" y="4755657"/>
            <a:ext cx="1896509" cy="598965"/>
            <a:chOff x="5393162" y="4233142"/>
            <a:chExt cx="1896509" cy="598965"/>
          </a:xfrm>
        </p:grpSpPr>
        <p:sp>
          <p:nvSpPr>
            <p:cNvPr id="68" name="AIPKU">
              <a:extLst>
                <a:ext uri="{FF2B5EF4-FFF2-40B4-BE49-F238E27FC236}">
                  <a16:creationId xmlns:a16="http://schemas.microsoft.com/office/drawing/2014/main" id="{F7043D0D-2C4A-4B91-8309-E8753E9335C8}"/>
                </a:ext>
              </a:extLst>
            </p:cNvPr>
            <p:cNvSpPr txBox="1"/>
            <p:nvPr userDrawn="1"/>
          </p:nvSpPr>
          <p:spPr>
            <a:xfrm>
              <a:off x="5835305" y="4267850"/>
              <a:ext cx="968214" cy="564257"/>
            </a:xfrm>
            <a:prstGeom prst="rect">
              <a:avLst/>
            </a:prstGeom>
            <a:ln w="12700">
              <a:noFill/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10000" b="0">
                  <a:latin typeface="Impact"/>
                  <a:ea typeface="Impact"/>
                  <a:cs typeface="Impact"/>
                  <a:sym typeface="Impact"/>
                </a:defRPr>
              </a:lvl1pPr>
            </a:lstStyle>
            <a:p>
              <a:r>
                <a:rPr lang="en-US" altLang="zh-CN" sz="3000" dirty="0">
                  <a:solidFill>
                    <a:schemeClr val="bg1"/>
                  </a:solidFill>
                </a:rPr>
                <a:t>·</a:t>
              </a:r>
              <a:r>
                <a:rPr sz="3000" dirty="0">
                  <a:solidFill>
                    <a:schemeClr val="bg1"/>
                  </a:solidFill>
                </a:rPr>
                <a:t>PKU</a:t>
              </a:r>
              <a:r>
                <a:rPr lang="en-US" altLang="zh-CN" sz="3000" dirty="0">
                  <a:solidFill>
                    <a:schemeClr val="bg1"/>
                  </a:solidFill>
                </a:rPr>
                <a:t>·</a:t>
              </a:r>
              <a:endParaRPr sz="3000" dirty="0">
                <a:solidFill>
                  <a:schemeClr val="bg1"/>
                </a:solidFill>
              </a:endParaRPr>
            </a:p>
          </p:txBody>
        </p: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00EF05F4-EDA9-41ED-A164-65A48A3E0AD0}"/>
                </a:ext>
              </a:extLst>
            </p:cNvPr>
            <p:cNvGrpSpPr/>
            <p:nvPr userDrawn="1"/>
          </p:nvGrpSpPr>
          <p:grpSpPr>
            <a:xfrm>
              <a:off x="5393162" y="4443688"/>
              <a:ext cx="206395" cy="210547"/>
              <a:chOff x="521893" y="529642"/>
              <a:chExt cx="365097" cy="210547"/>
            </a:xfrm>
          </p:grpSpPr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822781BB-85C9-4384-AAE8-E9EA743B1974}"/>
                  </a:ext>
                </a:extLst>
              </p:cNvPr>
              <p:cNvCxnSpPr/>
              <p:nvPr/>
            </p:nvCxnSpPr>
            <p:spPr>
              <a:xfrm flipH="1">
                <a:off x="616549" y="529642"/>
                <a:ext cx="270441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70D4ABE6-4596-4B44-9DF8-BD11DC060B9A}"/>
                  </a:ext>
                </a:extLst>
              </p:cNvPr>
              <p:cNvCxnSpPr/>
              <p:nvPr/>
            </p:nvCxnSpPr>
            <p:spPr>
              <a:xfrm flipH="1">
                <a:off x="616549" y="740189"/>
                <a:ext cx="270441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2" name="直接连接符 71">
                <a:extLst>
                  <a:ext uri="{FF2B5EF4-FFF2-40B4-BE49-F238E27FC236}">
                    <a16:creationId xmlns:a16="http://schemas.microsoft.com/office/drawing/2014/main" id="{DCA252F2-1A99-44D9-9D46-A0D3A48E66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4677" y="597155"/>
                <a:ext cx="192312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1225331D-D51A-40D4-B8A3-9337702888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4677" y="672128"/>
                <a:ext cx="192312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6B4ED0BB-AA93-472D-875E-3DA257ADFA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1893" y="529642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2CA6DB72-9CCD-4F3C-8CA7-A19C9B9037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0776" y="597155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5959ED98-7B10-4BA2-81D2-CBFE402F9B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0776" y="672128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C808C680-0BD5-47F6-9BFB-9B227C9FE6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1893" y="740189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78" name="矩形: 剪去单角 77">
              <a:extLst>
                <a:ext uri="{FF2B5EF4-FFF2-40B4-BE49-F238E27FC236}">
                  <a16:creationId xmlns:a16="http://schemas.microsoft.com/office/drawing/2014/main" id="{1E790DB5-DF6B-4B0F-AF03-D864E4CB4BA9}"/>
                </a:ext>
              </a:extLst>
            </p:cNvPr>
            <p:cNvSpPr/>
            <p:nvPr userDrawn="1"/>
          </p:nvSpPr>
          <p:spPr>
            <a:xfrm flipH="1">
              <a:off x="5677235" y="4280232"/>
              <a:ext cx="1274386" cy="539492"/>
            </a:xfrm>
            <a:prstGeom prst="snip1Rect">
              <a:avLst/>
            </a:prstGeom>
            <a:noFill/>
            <a:ln w="28575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D0BEED60-AD7D-4CA1-B9D9-969F0DE5C9FA}"/>
                </a:ext>
              </a:extLst>
            </p:cNvPr>
            <p:cNvGrpSpPr/>
            <p:nvPr userDrawn="1"/>
          </p:nvGrpSpPr>
          <p:grpSpPr>
            <a:xfrm>
              <a:off x="7027362" y="4233142"/>
              <a:ext cx="262309" cy="139484"/>
              <a:chOff x="2397915" y="1428802"/>
              <a:chExt cx="262309" cy="139484"/>
            </a:xfrm>
          </p:grpSpPr>
          <p:cxnSp>
            <p:nvCxnSpPr>
              <p:cNvPr id="80" name="连接符: 肘形 79">
                <a:extLst>
                  <a:ext uri="{FF2B5EF4-FFF2-40B4-BE49-F238E27FC236}">
                    <a16:creationId xmlns:a16="http://schemas.microsoft.com/office/drawing/2014/main" id="{25BF5C67-F8B7-49C6-BDB9-155AAE8199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7915" y="1465499"/>
                <a:ext cx="195639" cy="102787"/>
              </a:xfrm>
              <a:prstGeom prst="bentConnector3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  <a:tailEnd type="non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F7FC043E-30AC-45A4-9A08-793FF84FC729}"/>
                  </a:ext>
                </a:extLst>
              </p:cNvPr>
              <p:cNvSpPr/>
              <p:nvPr/>
            </p:nvSpPr>
            <p:spPr>
              <a:xfrm>
                <a:off x="2585422" y="1428802"/>
                <a:ext cx="74802" cy="74802"/>
              </a:xfrm>
              <a:prstGeom prst="ellipse">
                <a:avLst/>
              </a:prstGeom>
              <a:noFill/>
              <a:ln w="28575" cap="flat">
                <a:solidFill>
                  <a:schemeClr val="bg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</p:grp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B595B040-7726-447D-BEC4-82083497DFB1}"/>
                </a:ext>
              </a:extLst>
            </p:cNvPr>
            <p:cNvGrpSpPr/>
            <p:nvPr userDrawn="1"/>
          </p:nvGrpSpPr>
          <p:grpSpPr>
            <a:xfrm flipH="1">
              <a:off x="7027362" y="4443688"/>
              <a:ext cx="206395" cy="210547"/>
              <a:chOff x="521893" y="529642"/>
              <a:chExt cx="365097" cy="210547"/>
            </a:xfrm>
          </p:grpSpPr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35CE08AF-FE61-430E-8C64-AC77585D4129}"/>
                  </a:ext>
                </a:extLst>
              </p:cNvPr>
              <p:cNvCxnSpPr/>
              <p:nvPr/>
            </p:nvCxnSpPr>
            <p:spPr>
              <a:xfrm flipH="1">
                <a:off x="616549" y="529642"/>
                <a:ext cx="270441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91326280-74BB-463B-8634-E27D6E5A6BA6}"/>
                  </a:ext>
                </a:extLst>
              </p:cNvPr>
              <p:cNvCxnSpPr/>
              <p:nvPr/>
            </p:nvCxnSpPr>
            <p:spPr>
              <a:xfrm flipH="1">
                <a:off x="616549" y="740189"/>
                <a:ext cx="270441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5" name="直接连接符 84">
                <a:extLst>
                  <a:ext uri="{FF2B5EF4-FFF2-40B4-BE49-F238E27FC236}">
                    <a16:creationId xmlns:a16="http://schemas.microsoft.com/office/drawing/2014/main" id="{C63B9F7A-DB56-4F23-9C40-E62FFC99A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4677" y="597155"/>
                <a:ext cx="192312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6" name="直接连接符 85">
                <a:extLst>
                  <a:ext uri="{FF2B5EF4-FFF2-40B4-BE49-F238E27FC236}">
                    <a16:creationId xmlns:a16="http://schemas.microsoft.com/office/drawing/2014/main" id="{C895A02C-CD7B-4D50-86B7-7BC9701F73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4677" y="672128"/>
                <a:ext cx="192312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7" name="直接连接符 86">
                <a:extLst>
                  <a:ext uri="{FF2B5EF4-FFF2-40B4-BE49-F238E27FC236}">
                    <a16:creationId xmlns:a16="http://schemas.microsoft.com/office/drawing/2014/main" id="{74ECA71D-AE99-4DBD-AA3A-55CFAD5D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1893" y="529642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8" name="直接连接符 87">
                <a:extLst>
                  <a:ext uri="{FF2B5EF4-FFF2-40B4-BE49-F238E27FC236}">
                    <a16:creationId xmlns:a16="http://schemas.microsoft.com/office/drawing/2014/main" id="{FEF7CFD9-41C2-4B21-9A11-B6F8B3602E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0776" y="597155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9" name="直接连接符 88">
                <a:extLst>
                  <a:ext uri="{FF2B5EF4-FFF2-40B4-BE49-F238E27FC236}">
                    <a16:creationId xmlns:a16="http://schemas.microsoft.com/office/drawing/2014/main" id="{4954AEDB-66EA-44AF-A302-A3A51652FF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0776" y="672128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0" name="直接连接符 89">
                <a:extLst>
                  <a:ext uri="{FF2B5EF4-FFF2-40B4-BE49-F238E27FC236}">
                    <a16:creationId xmlns:a16="http://schemas.microsoft.com/office/drawing/2014/main" id="{82304110-C7A1-4612-9CA2-FF391F1EC8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1893" y="740189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3EDD9BC7-6A7A-43AD-A6B6-43457C0657C5}"/>
              </a:ext>
            </a:extLst>
          </p:cNvPr>
          <p:cNvCxnSpPr>
            <a:cxnSpLocks/>
          </p:cNvCxnSpPr>
          <p:nvPr userDrawn="1"/>
        </p:nvCxnSpPr>
        <p:spPr>
          <a:xfrm>
            <a:off x="1270000" y="5057153"/>
            <a:ext cx="4110842" cy="0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5" name="Picture 9">
            <a:extLst>
              <a:ext uri="{FF2B5EF4-FFF2-40B4-BE49-F238E27FC236}">
                <a16:creationId xmlns:a16="http://schemas.microsoft.com/office/drawing/2014/main" id="{71499D26-78AA-4315-9105-27F564472F4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39" y="389463"/>
            <a:ext cx="3000089" cy="83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9283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D:\机器学习与智能仿人机器人(2016)\2018\2018 AIIR lab\ppt\图片1.jpg">
            <a:extLst>
              <a:ext uri="{FF2B5EF4-FFF2-40B4-BE49-F238E27FC236}">
                <a16:creationId xmlns:a16="http://schemas.microsoft.com/office/drawing/2014/main" id="{AC494B91-3918-411E-9A02-B08077D9963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32686" y="7602779"/>
            <a:ext cx="3672114" cy="212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矩形 46">
            <a:extLst>
              <a:ext uri="{FF2B5EF4-FFF2-40B4-BE49-F238E27FC236}">
                <a16:creationId xmlns:a16="http://schemas.microsoft.com/office/drawing/2014/main" id="{0378CB69-5398-424D-AA28-B981A9969747}"/>
              </a:ext>
            </a:extLst>
          </p:cNvPr>
          <p:cNvSpPr/>
          <p:nvPr userDrawn="1"/>
        </p:nvSpPr>
        <p:spPr>
          <a:xfrm>
            <a:off x="0" y="2347355"/>
            <a:ext cx="13004800" cy="5058889"/>
          </a:xfrm>
          <a:prstGeom prst="rect">
            <a:avLst/>
          </a:prstGeom>
          <a:solidFill>
            <a:srgbClr val="9A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270000" y="3225636"/>
            <a:ext cx="10464800" cy="134587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dirty="0" err="1"/>
              <a:t>标题文本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5538774"/>
            <a:ext cx="10464800" cy="119626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0" indent="0" algn="ctr">
              <a:spcBef>
                <a:spcPts val="0"/>
              </a:spcBef>
              <a:buSzTx/>
              <a:buNone/>
              <a:defRPr sz="3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0" indent="0" algn="ctr">
              <a:spcBef>
                <a:spcPts val="0"/>
              </a:spcBef>
              <a:buSzTx/>
              <a:buNone/>
              <a:defRPr sz="3000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3000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3000">
                <a:solidFill>
                  <a:schemeClr val="bg1"/>
                </a:solidFill>
              </a:defRPr>
            </a:lvl5pPr>
          </a:lstStyle>
          <a:p>
            <a:r>
              <a:rPr dirty="0" err="1"/>
              <a:t>正文级别</a:t>
            </a:r>
            <a:r>
              <a:rPr dirty="0"/>
              <a:t> 1</a:t>
            </a:r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CF6F977E-6FE2-43C2-A8EE-A4BFFC0EC126}"/>
              </a:ext>
            </a:extLst>
          </p:cNvPr>
          <p:cNvCxnSpPr>
            <a:cxnSpLocks/>
          </p:cNvCxnSpPr>
          <p:nvPr userDrawn="1"/>
        </p:nvCxnSpPr>
        <p:spPr>
          <a:xfrm>
            <a:off x="7623958" y="5056834"/>
            <a:ext cx="4110842" cy="0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565F3786-F9FA-48F2-BD2B-E9BF8FF4DBB7}"/>
              </a:ext>
            </a:extLst>
          </p:cNvPr>
          <p:cNvGrpSpPr/>
          <p:nvPr userDrawn="1"/>
        </p:nvGrpSpPr>
        <p:grpSpPr>
          <a:xfrm>
            <a:off x="5554145" y="4755657"/>
            <a:ext cx="1896509" cy="598965"/>
            <a:chOff x="5393162" y="4233142"/>
            <a:chExt cx="1896509" cy="598965"/>
          </a:xfrm>
        </p:grpSpPr>
        <p:sp>
          <p:nvSpPr>
            <p:cNvPr id="68" name="AIPKU">
              <a:extLst>
                <a:ext uri="{FF2B5EF4-FFF2-40B4-BE49-F238E27FC236}">
                  <a16:creationId xmlns:a16="http://schemas.microsoft.com/office/drawing/2014/main" id="{F7043D0D-2C4A-4B91-8309-E8753E9335C8}"/>
                </a:ext>
              </a:extLst>
            </p:cNvPr>
            <p:cNvSpPr txBox="1"/>
            <p:nvPr userDrawn="1"/>
          </p:nvSpPr>
          <p:spPr>
            <a:xfrm>
              <a:off x="5835305" y="4267850"/>
              <a:ext cx="968214" cy="564257"/>
            </a:xfrm>
            <a:prstGeom prst="rect">
              <a:avLst/>
            </a:prstGeom>
            <a:ln w="12700">
              <a:noFill/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10000" b="0">
                  <a:latin typeface="Impact"/>
                  <a:ea typeface="Impact"/>
                  <a:cs typeface="Impact"/>
                  <a:sym typeface="Impact"/>
                </a:defRPr>
              </a:lvl1pPr>
            </a:lstStyle>
            <a:p>
              <a:r>
                <a:rPr lang="en-US" altLang="zh-CN" sz="3000" dirty="0">
                  <a:solidFill>
                    <a:schemeClr val="bg1"/>
                  </a:solidFill>
                </a:rPr>
                <a:t>·</a:t>
              </a:r>
              <a:r>
                <a:rPr sz="3000" dirty="0">
                  <a:solidFill>
                    <a:schemeClr val="bg1"/>
                  </a:solidFill>
                </a:rPr>
                <a:t>PKU</a:t>
              </a:r>
              <a:r>
                <a:rPr lang="en-US" altLang="zh-CN" sz="3000" dirty="0">
                  <a:solidFill>
                    <a:schemeClr val="bg1"/>
                  </a:solidFill>
                </a:rPr>
                <a:t>·</a:t>
              </a:r>
              <a:endParaRPr sz="3000" dirty="0">
                <a:solidFill>
                  <a:schemeClr val="bg1"/>
                </a:solidFill>
              </a:endParaRPr>
            </a:p>
          </p:txBody>
        </p: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00EF05F4-EDA9-41ED-A164-65A48A3E0AD0}"/>
                </a:ext>
              </a:extLst>
            </p:cNvPr>
            <p:cNvGrpSpPr/>
            <p:nvPr userDrawn="1"/>
          </p:nvGrpSpPr>
          <p:grpSpPr>
            <a:xfrm>
              <a:off x="5393162" y="4443688"/>
              <a:ext cx="206395" cy="210547"/>
              <a:chOff x="521893" y="529642"/>
              <a:chExt cx="365097" cy="210547"/>
            </a:xfrm>
          </p:grpSpPr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822781BB-85C9-4384-AAE8-E9EA743B1974}"/>
                  </a:ext>
                </a:extLst>
              </p:cNvPr>
              <p:cNvCxnSpPr/>
              <p:nvPr/>
            </p:nvCxnSpPr>
            <p:spPr>
              <a:xfrm flipH="1">
                <a:off x="616549" y="529642"/>
                <a:ext cx="270441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70D4ABE6-4596-4B44-9DF8-BD11DC060B9A}"/>
                  </a:ext>
                </a:extLst>
              </p:cNvPr>
              <p:cNvCxnSpPr/>
              <p:nvPr/>
            </p:nvCxnSpPr>
            <p:spPr>
              <a:xfrm flipH="1">
                <a:off x="616549" y="740189"/>
                <a:ext cx="270441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2" name="直接连接符 71">
                <a:extLst>
                  <a:ext uri="{FF2B5EF4-FFF2-40B4-BE49-F238E27FC236}">
                    <a16:creationId xmlns:a16="http://schemas.microsoft.com/office/drawing/2014/main" id="{DCA252F2-1A99-44D9-9D46-A0D3A48E66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4677" y="597155"/>
                <a:ext cx="192312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1225331D-D51A-40D4-B8A3-9337702888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4677" y="672128"/>
                <a:ext cx="192312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6B4ED0BB-AA93-472D-875E-3DA257ADFA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1893" y="529642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2CA6DB72-9CCD-4F3C-8CA7-A19C9B9037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0776" y="597155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5959ED98-7B10-4BA2-81D2-CBFE402F9B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0776" y="672128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C808C680-0BD5-47F6-9BFB-9B227C9FE6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1893" y="740189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78" name="矩形: 剪去单角 77">
              <a:extLst>
                <a:ext uri="{FF2B5EF4-FFF2-40B4-BE49-F238E27FC236}">
                  <a16:creationId xmlns:a16="http://schemas.microsoft.com/office/drawing/2014/main" id="{1E790DB5-DF6B-4B0F-AF03-D864E4CB4BA9}"/>
                </a:ext>
              </a:extLst>
            </p:cNvPr>
            <p:cNvSpPr/>
            <p:nvPr userDrawn="1"/>
          </p:nvSpPr>
          <p:spPr>
            <a:xfrm flipH="1">
              <a:off x="5677235" y="4280232"/>
              <a:ext cx="1274386" cy="539492"/>
            </a:xfrm>
            <a:prstGeom prst="snip1Rect">
              <a:avLst/>
            </a:prstGeom>
            <a:noFill/>
            <a:ln w="28575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D0BEED60-AD7D-4CA1-B9D9-969F0DE5C9FA}"/>
                </a:ext>
              </a:extLst>
            </p:cNvPr>
            <p:cNvGrpSpPr/>
            <p:nvPr userDrawn="1"/>
          </p:nvGrpSpPr>
          <p:grpSpPr>
            <a:xfrm>
              <a:off x="7027362" y="4233142"/>
              <a:ext cx="262309" cy="139484"/>
              <a:chOff x="2397915" y="1428802"/>
              <a:chExt cx="262309" cy="139484"/>
            </a:xfrm>
          </p:grpSpPr>
          <p:cxnSp>
            <p:nvCxnSpPr>
              <p:cNvPr id="80" name="连接符: 肘形 79">
                <a:extLst>
                  <a:ext uri="{FF2B5EF4-FFF2-40B4-BE49-F238E27FC236}">
                    <a16:creationId xmlns:a16="http://schemas.microsoft.com/office/drawing/2014/main" id="{25BF5C67-F8B7-49C6-BDB9-155AAE8199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7915" y="1465499"/>
                <a:ext cx="195639" cy="102787"/>
              </a:xfrm>
              <a:prstGeom prst="bentConnector3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  <a:tailEnd type="non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F7FC043E-30AC-45A4-9A08-793FF84FC729}"/>
                  </a:ext>
                </a:extLst>
              </p:cNvPr>
              <p:cNvSpPr/>
              <p:nvPr/>
            </p:nvSpPr>
            <p:spPr>
              <a:xfrm>
                <a:off x="2585422" y="1428802"/>
                <a:ext cx="74802" cy="74802"/>
              </a:xfrm>
              <a:prstGeom prst="ellipse">
                <a:avLst/>
              </a:prstGeom>
              <a:noFill/>
              <a:ln w="28575" cap="flat">
                <a:solidFill>
                  <a:schemeClr val="bg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</p:grp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B595B040-7726-447D-BEC4-82083497DFB1}"/>
                </a:ext>
              </a:extLst>
            </p:cNvPr>
            <p:cNvGrpSpPr/>
            <p:nvPr userDrawn="1"/>
          </p:nvGrpSpPr>
          <p:grpSpPr>
            <a:xfrm flipH="1">
              <a:off x="7027362" y="4443688"/>
              <a:ext cx="206395" cy="210547"/>
              <a:chOff x="521893" y="529642"/>
              <a:chExt cx="365097" cy="210547"/>
            </a:xfrm>
          </p:grpSpPr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35CE08AF-FE61-430E-8C64-AC77585D4129}"/>
                  </a:ext>
                </a:extLst>
              </p:cNvPr>
              <p:cNvCxnSpPr/>
              <p:nvPr/>
            </p:nvCxnSpPr>
            <p:spPr>
              <a:xfrm flipH="1">
                <a:off x="616549" y="529642"/>
                <a:ext cx="270441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91326280-74BB-463B-8634-E27D6E5A6BA6}"/>
                  </a:ext>
                </a:extLst>
              </p:cNvPr>
              <p:cNvCxnSpPr/>
              <p:nvPr/>
            </p:nvCxnSpPr>
            <p:spPr>
              <a:xfrm flipH="1">
                <a:off x="616549" y="740189"/>
                <a:ext cx="270441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5" name="直接连接符 84">
                <a:extLst>
                  <a:ext uri="{FF2B5EF4-FFF2-40B4-BE49-F238E27FC236}">
                    <a16:creationId xmlns:a16="http://schemas.microsoft.com/office/drawing/2014/main" id="{C63B9F7A-DB56-4F23-9C40-E62FFC99A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4677" y="597155"/>
                <a:ext cx="192312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6" name="直接连接符 85">
                <a:extLst>
                  <a:ext uri="{FF2B5EF4-FFF2-40B4-BE49-F238E27FC236}">
                    <a16:creationId xmlns:a16="http://schemas.microsoft.com/office/drawing/2014/main" id="{C895A02C-CD7B-4D50-86B7-7BC9701F73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4677" y="672128"/>
                <a:ext cx="192312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7" name="直接连接符 86">
                <a:extLst>
                  <a:ext uri="{FF2B5EF4-FFF2-40B4-BE49-F238E27FC236}">
                    <a16:creationId xmlns:a16="http://schemas.microsoft.com/office/drawing/2014/main" id="{74ECA71D-AE99-4DBD-AA3A-55CFAD5D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1893" y="529642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8" name="直接连接符 87">
                <a:extLst>
                  <a:ext uri="{FF2B5EF4-FFF2-40B4-BE49-F238E27FC236}">
                    <a16:creationId xmlns:a16="http://schemas.microsoft.com/office/drawing/2014/main" id="{FEF7CFD9-41C2-4B21-9A11-B6F8B3602E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0776" y="597155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9" name="直接连接符 88">
                <a:extLst>
                  <a:ext uri="{FF2B5EF4-FFF2-40B4-BE49-F238E27FC236}">
                    <a16:creationId xmlns:a16="http://schemas.microsoft.com/office/drawing/2014/main" id="{4954AEDB-66EA-44AF-A302-A3A51652FF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0776" y="672128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0" name="直接连接符 89">
                <a:extLst>
                  <a:ext uri="{FF2B5EF4-FFF2-40B4-BE49-F238E27FC236}">
                    <a16:creationId xmlns:a16="http://schemas.microsoft.com/office/drawing/2014/main" id="{82304110-C7A1-4612-9CA2-FF391F1EC8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1893" y="740189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3EDD9BC7-6A7A-43AD-A6B6-43457C0657C5}"/>
              </a:ext>
            </a:extLst>
          </p:cNvPr>
          <p:cNvCxnSpPr>
            <a:cxnSpLocks/>
          </p:cNvCxnSpPr>
          <p:nvPr userDrawn="1"/>
        </p:nvCxnSpPr>
        <p:spPr>
          <a:xfrm>
            <a:off x="1270000" y="5057153"/>
            <a:ext cx="4110842" cy="0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5" name="Picture 9">
            <a:extLst>
              <a:ext uri="{FF2B5EF4-FFF2-40B4-BE49-F238E27FC236}">
                <a16:creationId xmlns:a16="http://schemas.microsoft.com/office/drawing/2014/main" id="{71499D26-78AA-4315-9105-27F564472F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67" y="1115177"/>
            <a:ext cx="3000089" cy="83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4351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C83CA04F-C28B-4264-B881-00E7A9C8F09C}"/>
              </a:ext>
            </a:extLst>
          </p:cNvPr>
          <p:cNvGrpSpPr/>
          <p:nvPr userDrawn="1"/>
        </p:nvGrpSpPr>
        <p:grpSpPr>
          <a:xfrm>
            <a:off x="0" y="60437"/>
            <a:ext cx="13004800" cy="1149238"/>
            <a:chOff x="0" y="60437"/>
            <a:chExt cx="13004800" cy="1149238"/>
          </a:xfrm>
        </p:grpSpPr>
        <p:sp>
          <p:nvSpPr>
            <p:cNvPr id="109" name="矩形">
              <a:extLst>
                <a:ext uri="{FF2B5EF4-FFF2-40B4-BE49-F238E27FC236}">
                  <a16:creationId xmlns:a16="http://schemas.microsoft.com/office/drawing/2014/main" id="{62BC2F17-DE19-4F42-8758-2D22721C3F7F}"/>
                </a:ext>
              </a:extLst>
            </p:cNvPr>
            <p:cNvSpPr/>
            <p:nvPr userDrawn="1"/>
          </p:nvSpPr>
          <p:spPr>
            <a:xfrm>
              <a:off x="0" y="125498"/>
              <a:ext cx="13004800" cy="933086"/>
            </a:xfrm>
            <a:prstGeom prst="rect">
              <a:avLst/>
            </a:prstGeom>
            <a:solidFill>
              <a:srgbClr val="921100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110" name="矩形">
              <a:extLst>
                <a:ext uri="{FF2B5EF4-FFF2-40B4-BE49-F238E27FC236}">
                  <a16:creationId xmlns:a16="http://schemas.microsoft.com/office/drawing/2014/main" id="{176A3946-A669-4059-9414-B7912D78D90D}"/>
                </a:ext>
              </a:extLst>
            </p:cNvPr>
            <p:cNvSpPr/>
            <p:nvPr userDrawn="1"/>
          </p:nvSpPr>
          <p:spPr>
            <a:xfrm>
              <a:off x="212381" y="60437"/>
              <a:ext cx="2263147" cy="1149238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11" name="AIPKU">
              <a:extLst>
                <a:ext uri="{FF2B5EF4-FFF2-40B4-BE49-F238E27FC236}">
                  <a16:creationId xmlns:a16="http://schemas.microsoft.com/office/drawing/2014/main" id="{100C4C18-C277-45BD-A21B-46210B0E4BE3}"/>
                </a:ext>
              </a:extLst>
            </p:cNvPr>
            <p:cNvSpPr txBox="1"/>
            <p:nvPr/>
          </p:nvSpPr>
          <p:spPr>
            <a:xfrm>
              <a:off x="835793" y="353804"/>
              <a:ext cx="968214" cy="564257"/>
            </a:xfrm>
            <a:prstGeom prst="rect">
              <a:avLst/>
            </a:prstGeom>
            <a:ln w="12700">
              <a:noFill/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10000" b="0">
                  <a:latin typeface="Impact"/>
                  <a:ea typeface="Impact"/>
                  <a:cs typeface="Impact"/>
                  <a:sym typeface="Impact"/>
                </a:defRPr>
              </a:lvl1pPr>
            </a:lstStyle>
            <a:p>
              <a:r>
                <a:rPr lang="en-US" altLang="zh-CN" sz="3000" dirty="0">
                  <a:solidFill>
                    <a:srgbClr val="921100"/>
                  </a:solidFill>
                </a:rPr>
                <a:t>·</a:t>
              </a:r>
              <a:r>
                <a:rPr sz="3000" dirty="0">
                  <a:solidFill>
                    <a:srgbClr val="921100"/>
                  </a:solidFill>
                </a:rPr>
                <a:t>PKU</a:t>
              </a:r>
              <a:r>
                <a:rPr lang="en-US" altLang="zh-CN" sz="3000" dirty="0">
                  <a:solidFill>
                    <a:srgbClr val="921100"/>
                  </a:solidFill>
                </a:rPr>
                <a:t>·</a:t>
              </a:r>
              <a:endParaRPr sz="3000" dirty="0">
                <a:solidFill>
                  <a:srgbClr val="921100"/>
                </a:solidFill>
              </a:endParaRPr>
            </a:p>
          </p:txBody>
        </p: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BDD32EA1-5894-408C-B353-1446521A72AB}"/>
                </a:ext>
              </a:extLst>
            </p:cNvPr>
            <p:cNvCxnSpPr/>
            <p:nvPr/>
          </p:nvCxnSpPr>
          <p:spPr>
            <a:xfrm flipH="1">
              <a:off x="447161" y="529642"/>
              <a:ext cx="152884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C5CF588F-AD25-4C62-B77D-540363309FB9}"/>
                </a:ext>
              </a:extLst>
            </p:cNvPr>
            <p:cNvCxnSpPr/>
            <p:nvPr/>
          </p:nvCxnSpPr>
          <p:spPr>
            <a:xfrm flipH="1">
              <a:off x="447161" y="740189"/>
              <a:ext cx="152884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AA915144-9640-4455-BFCD-ADD9B60E52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327" y="597155"/>
              <a:ext cx="108717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052C2E00-C3AA-4DBB-99DE-AB6EAF674A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327" y="672128"/>
              <a:ext cx="108717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25CB55A5-5272-4136-AA64-CA53400DB2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649" y="529642"/>
              <a:ext cx="37797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35CA1220-56C2-4DE9-9C2B-08B9457316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8243" y="597155"/>
              <a:ext cx="37797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CFD06BE2-9694-4A48-9126-F630B1347C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8244" y="672128"/>
              <a:ext cx="37797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6AF5BD91-39DF-4973-989F-166BEFB073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650" y="740189"/>
              <a:ext cx="37797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矩形: 剪去单角 119">
              <a:extLst>
                <a:ext uri="{FF2B5EF4-FFF2-40B4-BE49-F238E27FC236}">
                  <a16:creationId xmlns:a16="http://schemas.microsoft.com/office/drawing/2014/main" id="{075A2D0B-3B28-4076-A0DC-62E8F250B9C9}"/>
                </a:ext>
              </a:extLst>
            </p:cNvPr>
            <p:cNvSpPr/>
            <p:nvPr userDrawn="1"/>
          </p:nvSpPr>
          <p:spPr>
            <a:xfrm flipH="1">
              <a:off x="677723" y="366186"/>
              <a:ext cx="1274386" cy="539492"/>
            </a:xfrm>
            <a:prstGeom prst="snip1Rect">
              <a:avLst/>
            </a:prstGeom>
            <a:noFill/>
            <a:ln w="28575" cap="flat">
              <a:solidFill>
                <a:srgbClr val="9211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grpSp>
          <p:nvGrpSpPr>
            <p:cNvPr id="121" name="组合 120">
              <a:extLst>
                <a:ext uri="{FF2B5EF4-FFF2-40B4-BE49-F238E27FC236}">
                  <a16:creationId xmlns:a16="http://schemas.microsoft.com/office/drawing/2014/main" id="{844A2027-8784-4672-9379-5430283ACDF2}"/>
                </a:ext>
              </a:extLst>
            </p:cNvPr>
            <p:cNvGrpSpPr/>
            <p:nvPr userDrawn="1"/>
          </p:nvGrpSpPr>
          <p:grpSpPr>
            <a:xfrm>
              <a:off x="2027850" y="319096"/>
              <a:ext cx="262309" cy="139484"/>
              <a:chOff x="2027850" y="319096"/>
              <a:chExt cx="262309" cy="139484"/>
            </a:xfrm>
          </p:grpSpPr>
          <p:cxnSp>
            <p:nvCxnSpPr>
              <p:cNvPr id="130" name="连接符: 肘形 129">
                <a:extLst>
                  <a:ext uri="{FF2B5EF4-FFF2-40B4-BE49-F238E27FC236}">
                    <a16:creationId xmlns:a16="http://schemas.microsoft.com/office/drawing/2014/main" id="{26470D50-7E85-460A-90AF-CB5F914D54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7850" y="355793"/>
                <a:ext cx="195639" cy="102787"/>
              </a:xfrm>
              <a:prstGeom prst="bentConnector3">
                <a:avLst/>
              </a:prstGeom>
              <a:noFill/>
              <a:ln w="28575" cap="flat">
                <a:solidFill>
                  <a:srgbClr val="921100"/>
                </a:solidFill>
                <a:prstDash val="solid"/>
                <a:miter lim="400000"/>
                <a:tailEnd type="non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31" name="椭圆 130">
                <a:extLst>
                  <a:ext uri="{FF2B5EF4-FFF2-40B4-BE49-F238E27FC236}">
                    <a16:creationId xmlns:a16="http://schemas.microsoft.com/office/drawing/2014/main" id="{42274B0A-2548-45E0-8AEC-B2C1A9B5406B}"/>
                  </a:ext>
                </a:extLst>
              </p:cNvPr>
              <p:cNvSpPr/>
              <p:nvPr/>
            </p:nvSpPr>
            <p:spPr>
              <a:xfrm>
                <a:off x="2215357" y="319096"/>
                <a:ext cx="74802" cy="74802"/>
              </a:xfrm>
              <a:prstGeom prst="ellipse">
                <a:avLst/>
              </a:prstGeom>
              <a:noFill/>
              <a:ln w="28575" cap="flat">
                <a:solidFill>
                  <a:srgbClr val="921100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</p:grp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0511347D-C42D-4683-A873-90268D72504C}"/>
                </a:ext>
              </a:extLst>
            </p:cNvPr>
            <p:cNvCxnSpPr/>
            <p:nvPr userDrawn="1"/>
          </p:nvCxnSpPr>
          <p:spPr>
            <a:xfrm>
              <a:off x="2027850" y="529642"/>
              <a:ext cx="152884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5265F914-40F5-43B3-B39A-C555F6CBB55D}"/>
                </a:ext>
              </a:extLst>
            </p:cNvPr>
            <p:cNvCxnSpPr/>
            <p:nvPr userDrawn="1"/>
          </p:nvCxnSpPr>
          <p:spPr>
            <a:xfrm>
              <a:off x="2027850" y="740189"/>
              <a:ext cx="152884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168A2ACA-00C7-40A3-B88C-9C924F303D9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027851" y="597155"/>
              <a:ext cx="108717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A5D878D6-34B7-4EF3-ABCE-2B3B0FBCF4C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027851" y="672128"/>
              <a:ext cx="108717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6" name="直接连接符 125">
              <a:extLst>
                <a:ext uri="{FF2B5EF4-FFF2-40B4-BE49-F238E27FC236}">
                  <a16:creationId xmlns:a16="http://schemas.microsoft.com/office/drawing/2014/main" id="{918C00A7-FB2B-4C15-B9F3-1B4DCB3481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196449" y="529642"/>
              <a:ext cx="37797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7" name="直接连接符 126">
              <a:extLst>
                <a:ext uri="{FF2B5EF4-FFF2-40B4-BE49-F238E27FC236}">
                  <a16:creationId xmlns:a16="http://schemas.microsoft.com/office/drawing/2014/main" id="{8036C417-5150-4775-8A14-FA7D1355E41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151855" y="597155"/>
              <a:ext cx="37797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8" name="直接连接符 127">
              <a:extLst>
                <a:ext uri="{FF2B5EF4-FFF2-40B4-BE49-F238E27FC236}">
                  <a16:creationId xmlns:a16="http://schemas.microsoft.com/office/drawing/2014/main" id="{EC467EDB-777D-404B-B0A9-41E0AEF89C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151854" y="672128"/>
              <a:ext cx="37797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E25AA19D-350A-4535-93FD-38F6FCA534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196448" y="740189"/>
              <a:ext cx="37797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32" name="矩形">
            <a:extLst>
              <a:ext uri="{FF2B5EF4-FFF2-40B4-BE49-F238E27FC236}">
                <a16:creationId xmlns:a16="http://schemas.microsoft.com/office/drawing/2014/main" id="{3E6A226B-C77F-4AC9-AD27-CBF11D3BEB6D}"/>
              </a:ext>
            </a:extLst>
          </p:cNvPr>
          <p:cNvSpPr/>
          <p:nvPr userDrawn="1"/>
        </p:nvSpPr>
        <p:spPr>
          <a:xfrm>
            <a:off x="1" y="9239523"/>
            <a:ext cx="13004800" cy="539491"/>
          </a:xfrm>
          <a:prstGeom prst="rect">
            <a:avLst/>
          </a:prstGeom>
          <a:solidFill>
            <a:srgbClr val="9211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CF1FD10-3304-4BF3-9476-E48EE2463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3791" y="227219"/>
            <a:ext cx="9455069" cy="73475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501242" y="9237143"/>
            <a:ext cx="2002316" cy="516458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72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952500" y="1460121"/>
            <a:ext cx="11099800" cy="741717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buClr>
                <a:schemeClr val="accent5">
                  <a:lumMod val="50000"/>
                </a:schemeClr>
              </a:buClr>
              <a:buSzPct val="140000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00000"/>
              </a:lnSpc>
              <a:buClr>
                <a:schemeClr val="accent5">
                  <a:lumMod val="50000"/>
                </a:schemeClr>
              </a:buClr>
              <a:buSzPct val="140000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00000"/>
              </a:lnSpc>
              <a:buClr>
                <a:schemeClr val="accent5">
                  <a:lumMod val="50000"/>
                </a:schemeClr>
              </a:buClr>
              <a:buSzPct val="140000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00000"/>
              </a:lnSpc>
              <a:buClr>
                <a:schemeClr val="accent5">
                  <a:lumMod val="50000"/>
                </a:schemeClr>
              </a:buClr>
              <a:buSzPct val="140000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00000"/>
              </a:lnSpc>
              <a:buClr>
                <a:schemeClr val="accent5">
                  <a:lumMod val="50000"/>
                </a:schemeClr>
              </a:buClr>
              <a:buSzPct val="140000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r>
              <a:rPr dirty="0" err="1"/>
              <a:t>正文级别</a:t>
            </a:r>
            <a:r>
              <a:rPr dirty="0"/>
              <a:t> 1</a:t>
            </a:r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314FD8F-71AF-4CEB-91A3-F94E917D658F}"/>
                  </a:ext>
                </a:extLst>
              </p14:cNvPr>
              <p14:cNvContentPartPr/>
              <p14:nvPr userDrawn="1"/>
            </p14:nvContentPartPr>
            <p14:xfrm>
              <a:off x="2408167" y="1146093"/>
              <a:ext cx="36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314FD8F-71AF-4CEB-91A3-F94E917D65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72527" y="1110093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60747" y="177914"/>
            <a:ext cx="7683307" cy="525208"/>
          </a:xfrm>
        </p:spPr>
        <p:txBody>
          <a:bodyPr lIns="0" tIns="0" rIns="0" bIns="0"/>
          <a:lstStyle>
            <a:lvl1pPr>
              <a:defRPr sz="341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64804" y="1541719"/>
            <a:ext cx="9270436" cy="525208"/>
          </a:xfrm>
        </p:spPr>
        <p:txBody>
          <a:bodyPr lIns="0" tIns="0" rIns="0" bIns="0"/>
          <a:lstStyle>
            <a:lvl1pPr>
              <a:defRPr sz="3413" b="0" i="0">
                <a:solidFill>
                  <a:schemeClr val="tx1"/>
                </a:solidFill>
                <a:latin typeface="STZhongsong"/>
                <a:cs typeface="STZhongsong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88543" y="12900762"/>
            <a:ext cx="5918629" cy="393954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300460" hangingPunct="1"/>
            <a:endParaRPr lang="zh-CN" altLang="en-US" sz="2560" b="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24786" y="12900762"/>
            <a:ext cx="4254015" cy="393954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300460" hangingPunct="1"/>
            <a:fld id="{1D8BD707-D9CF-40AE-B4C6-C98DA3205C09}" type="datetimeFigureOut">
              <a:rPr lang="en-US" sz="2560" b="0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1300460" hangingPunct="1"/>
              <a:t>5/20/2021</a:t>
            </a:fld>
            <a:endParaRPr lang="en-US" sz="2560" b="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276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54186" algn="l" defTabSz="1300460" hangingPunct="1">
              <a:lnSpc>
                <a:spcPts val="2651"/>
              </a:lnSpc>
            </a:pPr>
            <a:fld id="{81D60167-4931-47E6-BA6A-407CBD079E47}" type="slidenum">
              <a:rPr lang="en-US" altLang="zh-CN" kern="1200" spc="-7" smtClean="0">
                <a:solidFill>
                  <a:prstClr val="white"/>
                </a:solidFill>
                <a:ea typeface="+mn-ea"/>
              </a:rPr>
              <a:pPr marL="54186" algn="l" defTabSz="1300460" hangingPunct="1">
                <a:lnSpc>
                  <a:spcPts val="2651"/>
                </a:lnSpc>
              </a:pPr>
              <a:t>‹#›</a:t>
            </a:fld>
            <a:endParaRPr lang="en-US" altLang="zh-CN" kern="1200" spc="-7" dirty="0">
              <a:solidFill>
                <a:prstClr val="white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3711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C6E08F53-97F6-424C-B884-7F143807C225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289273345"/>
              </p:ext>
            </p:extLst>
          </p:nvPr>
        </p:nvGraphicFramePr>
        <p:xfrm>
          <a:off x="2103467" y="3225636"/>
          <a:ext cx="10901333" cy="6527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4945760" imgH="8952120" progId="Photoshop.Image.13">
                  <p:embed/>
                </p:oleObj>
              </mc:Choice>
              <mc:Fallback>
                <p:oleObj name="Image" r:id="rId2" imgW="14945760" imgH="8952120" progId="Photoshop.Image.13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C6E08F53-97F6-424C-B884-7F143807C2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03467" y="3225636"/>
                        <a:ext cx="10901333" cy="6527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矩形 46">
            <a:extLst>
              <a:ext uri="{FF2B5EF4-FFF2-40B4-BE49-F238E27FC236}">
                <a16:creationId xmlns:a16="http://schemas.microsoft.com/office/drawing/2014/main" id="{0378CB69-5398-424D-AA28-B981A9969747}"/>
              </a:ext>
            </a:extLst>
          </p:cNvPr>
          <p:cNvSpPr/>
          <p:nvPr userDrawn="1"/>
        </p:nvSpPr>
        <p:spPr>
          <a:xfrm>
            <a:off x="0" y="2347355"/>
            <a:ext cx="13004800" cy="5058889"/>
          </a:xfrm>
          <a:prstGeom prst="rect">
            <a:avLst/>
          </a:prstGeom>
          <a:solidFill>
            <a:srgbClr val="9A0000">
              <a:alpha val="85098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270000" y="3225636"/>
            <a:ext cx="10464800" cy="134587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dirty="0" err="1"/>
              <a:t>标题文本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5538774"/>
            <a:ext cx="10464800" cy="119626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0" indent="0" algn="ctr">
              <a:spcBef>
                <a:spcPts val="0"/>
              </a:spcBef>
              <a:buSzTx/>
              <a:buNone/>
              <a:defRPr sz="3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0" indent="0" algn="ctr">
              <a:spcBef>
                <a:spcPts val="0"/>
              </a:spcBef>
              <a:buSzTx/>
              <a:buNone/>
              <a:defRPr sz="3000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3000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3000">
                <a:solidFill>
                  <a:schemeClr val="bg1"/>
                </a:solidFill>
              </a:defRPr>
            </a:lvl5pPr>
          </a:lstStyle>
          <a:p>
            <a:r>
              <a:rPr dirty="0" err="1"/>
              <a:t>正文级别</a:t>
            </a:r>
            <a:r>
              <a:rPr dirty="0"/>
              <a:t> 1</a:t>
            </a:r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CF6F977E-6FE2-43C2-A8EE-A4BFFC0EC126}"/>
              </a:ext>
            </a:extLst>
          </p:cNvPr>
          <p:cNvCxnSpPr>
            <a:cxnSpLocks/>
          </p:cNvCxnSpPr>
          <p:nvPr userDrawn="1"/>
        </p:nvCxnSpPr>
        <p:spPr>
          <a:xfrm>
            <a:off x="7623958" y="5056834"/>
            <a:ext cx="4110842" cy="0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565F3786-F9FA-48F2-BD2B-E9BF8FF4DBB7}"/>
              </a:ext>
            </a:extLst>
          </p:cNvPr>
          <p:cNvGrpSpPr/>
          <p:nvPr userDrawn="1"/>
        </p:nvGrpSpPr>
        <p:grpSpPr>
          <a:xfrm>
            <a:off x="5554145" y="4755657"/>
            <a:ext cx="1896509" cy="598965"/>
            <a:chOff x="5393162" y="4233142"/>
            <a:chExt cx="1896509" cy="598965"/>
          </a:xfrm>
        </p:grpSpPr>
        <p:sp>
          <p:nvSpPr>
            <p:cNvPr id="68" name="AIPKU">
              <a:extLst>
                <a:ext uri="{FF2B5EF4-FFF2-40B4-BE49-F238E27FC236}">
                  <a16:creationId xmlns:a16="http://schemas.microsoft.com/office/drawing/2014/main" id="{F7043D0D-2C4A-4B91-8309-E8753E9335C8}"/>
                </a:ext>
              </a:extLst>
            </p:cNvPr>
            <p:cNvSpPr txBox="1"/>
            <p:nvPr userDrawn="1"/>
          </p:nvSpPr>
          <p:spPr>
            <a:xfrm>
              <a:off x="5835305" y="4267850"/>
              <a:ext cx="968214" cy="564257"/>
            </a:xfrm>
            <a:prstGeom prst="rect">
              <a:avLst/>
            </a:prstGeom>
            <a:ln w="12700">
              <a:noFill/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10000" b="0">
                  <a:latin typeface="Impact"/>
                  <a:ea typeface="Impact"/>
                  <a:cs typeface="Impact"/>
                  <a:sym typeface="Impact"/>
                </a:defRPr>
              </a:lvl1pPr>
            </a:lstStyle>
            <a:p>
              <a:r>
                <a:rPr lang="en-US" altLang="zh-CN" sz="3000" dirty="0">
                  <a:solidFill>
                    <a:schemeClr val="bg1"/>
                  </a:solidFill>
                </a:rPr>
                <a:t>·</a:t>
              </a:r>
              <a:r>
                <a:rPr sz="3000" dirty="0">
                  <a:solidFill>
                    <a:schemeClr val="bg1"/>
                  </a:solidFill>
                </a:rPr>
                <a:t>PKU</a:t>
              </a:r>
              <a:r>
                <a:rPr lang="en-US" altLang="zh-CN" sz="3000" dirty="0">
                  <a:solidFill>
                    <a:schemeClr val="bg1"/>
                  </a:solidFill>
                </a:rPr>
                <a:t>·</a:t>
              </a:r>
              <a:endParaRPr sz="3000" dirty="0">
                <a:solidFill>
                  <a:schemeClr val="bg1"/>
                </a:solidFill>
              </a:endParaRPr>
            </a:p>
          </p:txBody>
        </p: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00EF05F4-EDA9-41ED-A164-65A48A3E0AD0}"/>
                </a:ext>
              </a:extLst>
            </p:cNvPr>
            <p:cNvGrpSpPr/>
            <p:nvPr userDrawn="1"/>
          </p:nvGrpSpPr>
          <p:grpSpPr>
            <a:xfrm>
              <a:off x="5393162" y="4443688"/>
              <a:ext cx="206395" cy="210547"/>
              <a:chOff x="521893" y="529642"/>
              <a:chExt cx="365097" cy="210547"/>
            </a:xfrm>
          </p:grpSpPr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822781BB-85C9-4384-AAE8-E9EA743B1974}"/>
                  </a:ext>
                </a:extLst>
              </p:cNvPr>
              <p:cNvCxnSpPr/>
              <p:nvPr/>
            </p:nvCxnSpPr>
            <p:spPr>
              <a:xfrm flipH="1">
                <a:off x="616549" y="529642"/>
                <a:ext cx="270441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70D4ABE6-4596-4B44-9DF8-BD11DC060B9A}"/>
                  </a:ext>
                </a:extLst>
              </p:cNvPr>
              <p:cNvCxnSpPr/>
              <p:nvPr/>
            </p:nvCxnSpPr>
            <p:spPr>
              <a:xfrm flipH="1">
                <a:off x="616549" y="740189"/>
                <a:ext cx="270441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2" name="直接连接符 71">
                <a:extLst>
                  <a:ext uri="{FF2B5EF4-FFF2-40B4-BE49-F238E27FC236}">
                    <a16:creationId xmlns:a16="http://schemas.microsoft.com/office/drawing/2014/main" id="{DCA252F2-1A99-44D9-9D46-A0D3A48E66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4677" y="597155"/>
                <a:ext cx="192312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1225331D-D51A-40D4-B8A3-9337702888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4677" y="672128"/>
                <a:ext cx="192312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6B4ED0BB-AA93-472D-875E-3DA257ADFA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1893" y="529642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2CA6DB72-9CCD-4F3C-8CA7-A19C9B9037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0776" y="597155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5959ED98-7B10-4BA2-81D2-CBFE402F9B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0776" y="672128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C808C680-0BD5-47F6-9BFB-9B227C9FE6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1893" y="740189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78" name="矩形: 剪去单角 77">
              <a:extLst>
                <a:ext uri="{FF2B5EF4-FFF2-40B4-BE49-F238E27FC236}">
                  <a16:creationId xmlns:a16="http://schemas.microsoft.com/office/drawing/2014/main" id="{1E790DB5-DF6B-4B0F-AF03-D864E4CB4BA9}"/>
                </a:ext>
              </a:extLst>
            </p:cNvPr>
            <p:cNvSpPr/>
            <p:nvPr userDrawn="1"/>
          </p:nvSpPr>
          <p:spPr>
            <a:xfrm flipH="1">
              <a:off x="5677235" y="4280232"/>
              <a:ext cx="1274386" cy="539492"/>
            </a:xfrm>
            <a:prstGeom prst="snip1Rect">
              <a:avLst/>
            </a:prstGeom>
            <a:noFill/>
            <a:ln w="28575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D0BEED60-AD7D-4CA1-B9D9-969F0DE5C9FA}"/>
                </a:ext>
              </a:extLst>
            </p:cNvPr>
            <p:cNvGrpSpPr/>
            <p:nvPr userDrawn="1"/>
          </p:nvGrpSpPr>
          <p:grpSpPr>
            <a:xfrm>
              <a:off x="7027362" y="4233142"/>
              <a:ext cx="262309" cy="139484"/>
              <a:chOff x="2397915" y="1428802"/>
              <a:chExt cx="262309" cy="139484"/>
            </a:xfrm>
          </p:grpSpPr>
          <p:cxnSp>
            <p:nvCxnSpPr>
              <p:cNvPr id="80" name="连接符: 肘形 79">
                <a:extLst>
                  <a:ext uri="{FF2B5EF4-FFF2-40B4-BE49-F238E27FC236}">
                    <a16:creationId xmlns:a16="http://schemas.microsoft.com/office/drawing/2014/main" id="{25BF5C67-F8B7-49C6-BDB9-155AAE8199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7915" y="1465499"/>
                <a:ext cx="195639" cy="102787"/>
              </a:xfrm>
              <a:prstGeom prst="bentConnector3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  <a:tailEnd type="non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F7FC043E-30AC-45A4-9A08-793FF84FC729}"/>
                  </a:ext>
                </a:extLst>
              </p:cNvPr>
              <p:cNvSpPr/>
              <p:nvPr/>
            </p:nvSpPr>
            <p:spPr>
              <a:xfrm>
                <a:off x="2585422" y="1428802"/>
                <a:ext cx="74802" cy="74802"/>
              </a:xfrm>
              <a:prstGeom prst="ellipse">
                <a:avLst/>
              </a:prstGeom>
              <a:noFill/>
              <a:ln w="28575" cap="flat">
                <a:solidFill>
                  <a:schemeClr val="bg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</p:grp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B595B040-7726-447D-BEC4-82083497DFB1}"/>
                </a:ext>
              </a:extLst>
            </p:cNvPr>
            <p:cNvGrpSpPr/>
            <p:nvPr userDrawn="1"/>
          </p:nvGrpSpPr>
          <p:grpSpPr>
            <a:xfrm flipH="1">
              <a:off x="7027362" y="4443688"/>
              <a:ext cx="206395" cy="210547"/>
              <a:chOff x="521893" y="529642"/>
              <a:chExt cx="365097" cy="210547"/>
            </a:xfrm>
          </p:grpSpPr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35CE08AF-FE61-430E-8C64-AC77585D4129}"/>
                  </a:ext>
                </a:extLst>
              </p:cNvPr>
              <p:cNvCxnSpPr/>
              <p:nvPr/>
            </p:nvCxnSpPr>
            <p:spPr>
              <a:xfrm flipH="1">
                <a:off x="616549" y="529642"/>
                <a:ext cx="270441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91326280-74BB-463B-8634-E27D6E5A6BA6}"/>
                  </a:ext>
                </a:extLst>
              </p:cNvPr>
              <p:cNvCxnSpPr/>
              <p:nvPr/>
            </p:nvCxnSpPr>
            <p:spPr>
              <a:xfrm flipH="1">
                <a:off x="616549" y="740189"/>
                <a:ext cx="270441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5" name="直接连接符 84">
                <a:extLst>
                  <a:ext uri="{FF2B5EF4-FFF2-40B4-BE49-F238E27FC236}">
                    <a16:creationId xmlns:a16="http://schemas.microsoft.com/office/drawing/2014/main" id="{C63B9F7A-DB56-4F23-9C40-E62FFC99A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4677" y="597155"/>
                <a:ext cx="192312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6" name="直接连接符 85">
                <a:extLst>
                  <a:ext uri="{FF2B5EF4-FFF2-40B4-BE49-F238E27FC236}">
                    <a16:creationId xmlns:a16="http://schemas.microsoft.com/office/drawing/2014/main" id="{C895A02C-CD7B-4D50-86B7-7BC9701F73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4677" y="672128"/>
                <a:ext cx="192312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7" name="直接连接符 86">
                <a:extLst>
                  <a:ext uri="{FF2B5EF4-FFF2-40B4-BE49-F238E27FC236}">
                    <a16:creationId xmlns:a16="http://schemas.microsoft.com/office/drawing/2014/main" id="{74ECA71D-AE99-4DBD-AA3A-55CFAD5D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1893" y="529642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8" name="直接连接符 87">
                <a:extLst>
                  <a:ext uri="{FF2B5EF4-FFF2-40B4-BE49-F238E27FC236}">
                    <a16:creationId xmlns:a16="http://schemas.microsoft.com/office/drawing/2014/main" id="{FEF7CFD9-41C2-4B21-9A11-B6F8B3602E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0776" y="597155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9" name="直接连接符 88">
                <a:extLst>
                  <a:ext uri="{FF2B5EF4-FFF2-40B4-BE49-F238E27FC236}">
                    <a16:creationId xmlns:a16="http://schemas.microsoft.com/office/drawing/2014/main" id="{4954AEDB-66EA-44AF-A302-A3A51652FF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0776" y="672128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0" name="直接连接符 89">
                <a:extLst>
                  <a:ext uri="{FF2B5EF4-FFF2-40B4-BE49-F238E27FC236}">
                    <a16:creationId xmlns:a16="http://schemas.microsoft.com/office/drawing/2014/main" id="{82304110-C7A1-4612-9CA2-FF391F1EC8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1893" y="740189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3EDD9BC7-6A7A-43AD-A6B6-43457C0657C5}"/>
              </a:ext>
            </a:extLst>
          </p:cNvPr>
          <p:cNvCxnSpPr>
            <a:cxnSpLocks/>
          </p:cNvCxnSpPr>
          <p:nvPr userDrawn="1"/>
        </p:nvCxnSpPr>
        <p:spPr>
          <a:xfrm>
            <a:off x="1270000" y="5057153"/>
            <a:ext cx="4110842" cy="0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5" name="Picture 9">
            <a:extLst>
              <a:ext uri="{FF2B5EF4-FFF2-40B4-BE49-F238E27FC236}">
                <a16:creationId xmlns:a16="http://schemas.microsoft.com/office/drawing/2014/main" id="{71499D26-78AA-4315-9105-27F564472F4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39" y="389463"/>
            <a:ext cx="3000089" cy="83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5889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D:\机器学习与智能仿人机器人(2016)\2018\2018 AIIR lab\ppt\图片1.jpg">
            <a:extLst>
              <a:ext uri="{FF2B5EF4-FFF2-40B4-BE49-F238E27FC236}">
                <a16:creationId xmlns:a16="http://schemas.microsoft.com/office/drawing/2014/main" id="{AC494B91-3918-411E-9A02-B08077D9963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32686" y="7602779"/>
            <a:ext cx="3672114" cy="212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矩形 46">
            <a:extLst>
              <a:ext uri="{FF2B5EF4-FFF2-40B4-BE49-F238E27FC236}">
                <a16:creationId xmlns:a16="http://schemas.microsoft.com/office/drawing/2014/main" id="{0378CB69-5398-424D-AA28-B981A9969747}"/>
              </a:ext>
            </a:extLst>
          </p:cNvPr>
          <p:cNvSpPr/>
          <p:nvPr userDrawn="1"/>
        </p:nvSpPr>
        <p:spPr>
          <a:xfrm>
            <a:off x="0" y="2347355"/>
            <a:ext cx="13004800" cy="5058889"/>
          </a:xfrm>
          <a:prstGeom prst="rect">
            <a:avLst/>
          </a:prstGeom>
          <a:solidFill>
            <a:srgbClr val="9A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270000" y="3225636"/>
            <a:ext cx="10464800" cy="134587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dirty="0" err="1"/>
              <a:t>标题文本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5538774"/>
            <a:ext cx="10464800" cy="119626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0" indent="0" algn="ctr">
              <a:spcBef>
                <a:spcPts val="0"/>
              </a:spcBef>
              <a:buSzTx/>
              <a:buNone/>
              <a:defRPr sz="3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0" indent="0" algn="ctr">
              <a:spcBef>
                <a:spcPts val="0"/>
              </a:spcBef>
              <a:buSzTx/>
              <a:buNone/>
              <a:defRPr sz="3000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3000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3000">
                <a:solidFill>
                  <a:schemeClr val="bg1"/>
                </a:solidFill>
              </a:defRPr>
            </a:lvl5pPr>
          </a:lstStyle>
          <a:p>
            <a:r>
              <a:rPr dirty="0" err="1"/>
              <a:t>正文级别</a:t>
            </a:r>
            <a:r>
              <a:rPr dirty="0"/>
              <a:t> 1</a:t>
            </a:r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CF6F977E-6FE2-43C2-A8EE-A4BFFC0EC126}"/>
              </a:ext>
            </a:extLst>
          </p:cNvPr>
          <p:cNvCxnSpPr>
            <a:cxnSpLocks/>
          </p:cNvCxnSpPr>
          <p:nvPr userDrawn="1"/>
        </p:nvCxnSpPr>
        <p:spPr>
          <a:xfrm>
            <a:off x="7623958" y="5056834"/>
            <a:ext cx="4110842" cy="0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565F3786-F9FA-48F2-BD2B-E9BF8FF4DBB7}"/>
              </a:ext>
            </a:extLst>
          </p:cNvPr>
          <p:cNvGrpSpPr/>
          <p:nvPr userDrawn="1"/>
        </p:nvGrpSpPr>
        <p:grpSpPr>
          <a:xfrm>
            <a:off x="5554145" y="4755657"/>
            <a:ext cx="1896509" cy="598965"/>
            <a:chOff x="5393162" y="4233142"/>
            <a:chExt cx="1896509" cy="598965"/>
          </a:xfrm>
        </p:grpSpPr>
        <p:sp>
          <p:nvSpPr>
            <p:cNvPr id="68" name="AIPKU">
              <a:extLst>
                <a:ext uri="{FF2B5EF4-FFF2-40B4-BE49-F238E27FC236}">
                  <a16:creationId xmlns:a16="http://schemas.microsoft.com/office/drawing/2014/main" id="{F7043D0D-2C4A-4B91-8309-E8753E9335C8}"/>
                </a:ext>
              </a:extLst>
            </p:cNvPr>
            <p:cNvSpPr txBox="1"/>
            <p:nvPr userDrawn="1"/>
          </p:nvSpPr>
          <p:spPr>
            <a:xfrm>
              <a:off x="5835305" y="4267850"/>
              <a:ext cx="968214" cy="564257"/>
            </a:xfrm>
            <a:prstGeom prst="rect">
              <a:avLst/>
            </a:prstGeom>
            <a:ln w="12700">
              <a:noFill/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10000" b="0">
                  <a:latin typeface="Impact"/>
                  <a:ea typeface="Impact"/>
                  <a:cs typeface="Impact"/>
                  <a:sym typeface="Impact"/>
                </a:defRPr>
              </a:lvl1pPr>
            </a:lstStyle>
            <a:p>
              <a:r>
                <a:rPr lang="en-US" altLang="zh-CN" sz="3000" dirty="0">
                  <a:solidFill>
                    <a:schemeClr val="bg1"/>
                  </a:solidFill>
                </a:rPr>
                <a:t>·</a:t>
              </a:r>
              <a:r>
                <a:rPr sz="3000" dirty="0">
                  <a:solidFill>
                    <a:schemeClr val="bg1"/>
                  </a:solidFill>
                </a:rPr>
                <a:t>PKU</a:t>
              </a:r>
              <a:r>
                <a:rPr lang="en-US" altLang="zh-CN" sz="3000" dirty="0">
                  <a:solidFill>
                    <a:schemeClr val="bg1"/>
                  </a:solidFill>
                </a:rPr>
                <a:t>·</a:t>
              </a:r>
              <a:endParaRPr sz="3000" dirty="0">
                <a:solidFill>
                  <a:schemeClr val="bg1"/>
                </a:solidFill>
              </a:endParaRPr>
            </a:p>
          </p:txBody>
        </p: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00EF05F4-EDA9-41ED-A164-65A48A3E0AD0}"/>
                </a:ext>
              </a:extLst>
            </p:cNvPr>
            <p:cNvGrpSpPr/>
            <p:nvPr userDrawn="1"/>
          </p:nvGrpSpPr>
          <p:grpSpPr>
            <a:xfrm>
              <a:off x="5393162" y="4443688"/>
              <a:ext cx="206395" cy="210547"/>
              <a:chOff x="521893" y="529642"/>
              <a:chExt cx="365097" cy="210547"/>
            </a:xfrm>
          </p:grpSpPr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822781BB-85C9-4384-AAE8-E9EA743B1974}"/>
                  </a:ext>
                </a:extLst>
              </p:cNvPr>
              <p:cNvCxnSpPr/>
              <p:nvPr/>
            </p:nvCxnSpPr>
            <p:spPr>
              <a:xfrm flipH="1">
                <a:off x="616549" y="529642"/>
                <a:ext cx="270441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70D4ABE6-4596-4B44-9DF8-BD11DC060B9A}"/>
                  </a:ext>
                </a:extLst>
              </p:cNvPr>
              <p:cNvCxnSpPr/>
              <p:nvPr/>
            </p:nvCxnSpPr>
            <p:spPr>
              <a:xfrm flipH="1">
                <a:off x="616549" y="740189"/>
                <a:ext cx="270441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2" name="直接连接符 71">
                <a:extLst>
                  <a:ext uri="{FF2B5EF4-FFF2-40B4-BE49-F238E27FC236}">
                    <a16:creationId xmlns:a16="http://schemas.microsoft.com/office/drawing/2014/main" id="{DCA252F2-1A99-44D9-9D46-A0D3A48E66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4677" y="597155"/>
                <a:ext cx="192312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1225331D-D51A-40D4-B8A3-9337702888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4677" y="672128"/>
                <a:ext cx="192312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6B4ED0BB-AA93-472D-875E-3DA257ADFA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1893" y="529642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2CA6DB72-9CCD-4F3C-8CA7-A19C9B9037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0776" y="597155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5959ED98-7B10-4BA2-81D2-CBFE402F9B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0776" y="672128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C808C680-0BD5-47F6-9BFB-9B227C9FE6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1893" y="740189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78" name="矩形: 剪去单角 77">
              <a:extLst>
                <a:ext uri="{FF2B5EF4-FFF2-40B4-BE49-F238E27FC236}">
                  <a16:creationId xmlns:a16="http://schemas.microsoft.com/office/drawing/2014/main" id="{1E790DB5-DF6B-4B0F-AF03-D864E4CB4BA9}"/>
                </a:ext>
              </a:extLst>
            </p:cNvPr>
            <p:cNvSpPr/>
            <p:nvPr userDrawn="1"/>
          </p:nvSpPr>
          <p:spPr>
            <a:xfrm flipH="1">
              <a:off x="5677235" y="4280232"/>
              <a:ext cx="1274386" cy="539492"/>
            </a:xfrm>
            <a:prstGeom prst="snip1Rect">
              <a:avLst/>
            </a:prstGeom>
            <a:noFill/>
            <a:ln w="28575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D0BEED60-AD7D-4CA1-B9D9-969F0DE5C9FA}"/>
                </a:ext>
              </a:extLst>
            </p:cNvPr>
            <p:cNvGrpSpPr/>
            <p:nvPr userDrawn="1"/>
          </p:nvGrpSpPr>
          <p:grpSpPr>
            <a:xfrm>
              <a:off x="7027362" y="4233142"/>
              <a:ext cx="262309" cy="139484"/>
              <a:chOff x="2397915" y="1428802"/>
              <a:chExt cx="262309" cy="139484"/>
            </a:xfrm>
          </p:grpSpPr>
          <p:cxnSp>
            <p:nvCxnSpPr>
              <p:cNvPr id="80" name="连接符: 肘形 79">
                <a:extLst>
                  <a:ext uri="{FF2B5EF4-FFF2-40B4-BE49-F238E27FC236}">
                    <a16:creationId xmlns:a16="http://schemas.microsoft.com/office/drawing/2014/main" id="{25BF5C67-F8B7-49C6-BDB9-155AAE8199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7915" y="1465499"/>
                <a:ext cx="195639" cy="102787"/>
              </a:xfrm>
              <a:prstGeom prst="bentConnector3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  <a:tailEnd type="non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F7FC043E-30AC-45A4-9A08-793FF84FC729}"/>
                  </a:ext>
                </a:extLst>
              </p:cNvPr>
              <p:cNvSpPr/>
              <p:nvPr/>
            </p:nvSpPr>
            <p:spPr>
              <a:xfrm>
                <a:off x="2585422" y="1428802"/>
                <a:ext cx="74802" cy="74802"/>
              </a:xfrm>
              <a:prstGeom prst="ellipse">
                <a:avLst/>
              </a:prstGeom>
              <a:noFill/>
              <a:ln w="28575" cap="flat">
                <a:solidFill>
                  <a:schemeClr val="bg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</p:grp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B595B040-7726-447D-BEC4-82083497DFB1}"/>
                </a:ext>
              </a:extLst>
            </p:cNvPr>
            <p:cNvGrpSpPr/>
            <p:nvPr userDrawn="1"/>
          </p:nvGrpSpPr>
          <p:grpSpPr>
            <a:xfrm flipH="1">
              <a:off x="7027362" y="4443688"/>
              <a:ext cx="206395" cy="210547"/>
              <a:chOff x="521893" y="529642"/>
              <a:chExt cx="365097" cy="210547"/>
            </a:xfrm>
          </p:grpSpPr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35CE08AF-FE61-430E-8C64-AC77585D4129}"/>
                  </a:ext>
                </a:extLst>
              </p:cNvPr>
              <p:cNvCxnSpPr/>
              <p:nvPr/>
            </p:nvCxnSpPr>
            <p:spPr>
              <a:xfrm flipH="1">
                <a:off x="616549" y="529642"/>
                <a:ext cx="270441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91326280-74BB-463B-8634-E27D6E5A6BA6}"/>
                  </a:ext>
                </a:extLst>
              </p:cNvPr>
              <p:cNvCxnSpPr/>
              <p:nvPr/>
            </p:nvCxnSpPr>
            <p:spPr>
              <a:xfrm flipH="1">
                <a:off x="616549" y="740189"/>
                <a:ext cx="270441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5" name="直接连接符 84">
                <a:extLst>
                  <a:ext uri="{FF2B5EF4-FFF2-40B4-BE49-F238E27FC236}">
                    <a16:creationId xmlns:a16="http://schemas.microsoft.com/office/drawing/2014/main" id="{C63B9F7A-DB56-4F23-9C40-E62FFC99A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4677" y="597155"/>
                <a:ext cx="192312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6" name="直接连接符 85">
                <a:extLst>
                  <a:ext uri="{FF2B5EF4-FFF2-40B4-BE49-F238E27FC236}">
                    <a16:creationId xmlns:a16="http://schemas.microsoft.com/office/drawing/2014/main" id="{C895A02C-CD7B-4D50-86B7-7BC9701F73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4677" y="672128"/>
                <a:ext cx="192312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7" name="直接连接符 86">
                <a:extLst>
                  <a:ext uri="{FF2B5EF4-FFF2-40B4-BE49-F238E27FC236}">
                    <a16:creationId xmlns:a16="http://schemas.microsoft.com/office/drawing/2014/main" id="{74ECA71D-AE99-4DBD-AA3A-55CFAD5D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1893" y="529642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8" name="直接连接符 87">
                <a:extLst>
                  <a:ext uri="{FF2B5EF4-FFF2-40B4-BE49-F238E27FC236}">
                    <a16:creationId xmlns:a16="http://schemas.microsoft.com/office/drawing/2014/main" id="{FEF7CFD9-41C2-4B21-9A11-B6F8B3602E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0776" y="597155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9" name="直接连接符 88">
                <a:extLst>
                  <a:ext uri="{FF2B5EF4-FFF2-40B4-BE49-F238E27FC236}">
                    <a16:creationId xmlns:a16="http://schemas.microsoft.com/office/drawing/2014/main" id="{4954AEDB-66EA-44AF-A302-A3A51652FF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0776" y="672128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0" name="直接连接符 89">
                <a:extLst>
                  <a:ext uri="{FF2B5EF4-FFF2-40B4-BE49-F238E27FC236}">
                    <a16:creationId xmlns:a16="http://schemas.microsoft.com/office/drawing/2014/main" id="{82304110-C7A1-4612-9CA2-FF391F1EC8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1893" y="740189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3EDD9BC7-6A7A-43AD-A6B6-43457C0657C5}"/>
              </a:ext>
            </a:extLst>
          </p:cNvPr>
          <p:cNvCxnSpPr>
            <a:cxnSpLocks/>
          </p:cNvCxnSpPr>
          <p:nvPr userDrawn="1"/>
        </p:nvCxnSpPr>
        <p:spPr>
          <a:xfrm>
            <a:off x="1270000" y="5057153"/>
            <a:ext cx="4110842" cy="0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5" name="Picture 9">
            <a:extLst>
              <a:ext uri="{FF2B5EF4-FFF2-40B4-BE49-F238E27FC236}">
                <a16:creationId xmlns:a16="http://schemas.microsoft.com/office/drawing/2014/main" id="{71499D26-78AA-4315-9105-27F564472F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67" y="1115177"/>
            <a:ext cx="3000089" cy="83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34213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C83CA04F-C28B-4264-B881-00E7A9C8F09C}"/>
              </a:ext>
            </a:extLst>
          </p:cNvPr>
          <p:cNvGrpSpPr/>
          <p:nvPr userDrawn="1"/>
        </p:nvGrpSpPr>
        <p:grpSpPr>
          <a:xfrm>
            <a:off x="0" y="60437"/>
            <a:ext cx="13004800" cy="1149238"/>
            <a:chOff x="0" y="60437"/>
            <a:chExt cx="13004800" cy="1149238"/>
          </a:xfrm>
        </p:grpSpPr>
        <p:sp>
          <p:nvSpPr>
            <p:cNvPr id="109" name="矩形">
              <a:extLst>
                <a:ext uri="{FF2B5EF4-FFF2-40B4-BE49-F238E27FC236}">
                  <a16:creationId xmlns:a16="http://schemas.microsoft.com/office/drawing/2014/main" id="{62BC2F17-DE19-4F42-8758-2D22721C3F7F}"/>
                </a:ext>
              </a:extLst>
            </p:cNvPr>
            <p:cNvSpPr/>
            <p:nvPr userDrawn="1"/>
          </p:nvSpPr>
          <p:spPr>
            <a:xfrm>
              <a:off x="0" y="125498"/>
              <a:ext cx="13004800" cy="933086"/>
            </a:xfrm>
            <a:prstGeom prst="rect">
              <a:avLst/>
            </a:prstGeom>
            <a:solidFill>
              <a:srgbClr val="921100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110" name="矩形">
              <a:extLst>
                <a:ext uri="{FF2B5EF4-FFF2-40B4-BE49-F238E27FC236}">
                  <a16:creationId xmlns:a16="http://schemas.microsoft.com/office/drawing/2014/main" id="{176A3946-A669-4059-9414-B7912D78D90D}"/>
                </a:ext>
              </a:extLst>
            </p:cNvPr>
            <p:cNvSpPr/>
            <p:nvPr userDrawn="1"/>
          </p:nvSpPr>
          <p:spPr>
            <a:xfrm>
              <a:off x="212381" y="60437"/>
              <a:ext cx="2263147" cy="1149238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11" name="AIPKU">
              <a:extLst>
                <a:ext uri="{FF2B5EF4-FFF2-40B4-BE49-F238E27FC236}">
                  <a16:creationId xmlns:a16="http://schemas.microsoft.com/office/drawing/2014/main" id="{100C4C18-C277-45BD-A21B-46210B0E4BE3}"/>
                </a:ext>
              </a:extLst>
            </p:cNvPr>
            <p:cNvSpPr txBox="1"/>
            <p:nvPr/>
          </p:nvSpPr>
          <p:spPr>
            <a:xfrm>
              <a:off x="835793" y="353804"/>
              <a:ext cx="968214" cy="564257"/>
            </a:xfrm>
            <a:prstGeom prst="rect">
              <a:avLst/>
            </a:prstGeom>
            <a:ln w="12700">
              <a:noFill/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10000" b="0">
                  <a:latin typeface="Impact"/>
                  <a:ea typeface="Impact"/>
                  <a:cs typeface="Impact"/>
                  <a:sym typeface="Impact"/>
                </a:defRPr>
              </a:lvl1pPr>
            </a:lstStyle>
            <a:p>
              <a:r>
                <a:rPr lang="en-US" altLang="zh-CN" sz="3000" dirty="0">
                  <a:solidFill>
                    <a:srgbClr val="921100"/>
                  </a:solidFill>
                </a:rPr>
                <a:t>·</a:t>
              </a:r>
              <a:r>
                <a:rPr sz="3000" dirty="0">
                  <a:solidFill>
                    <a:srgbClr val="921100"/>
                  </a:solidFill>
                </a:rPr>
                <a:t>PKU</a:t>
              </a:r>
              <a:r>
                <a:rPr lang="en-US" altLang="zh-CN" sz="3000" dirty="0">
                  <a:solidFill>
                    <a:srgbClr val="921100"/>
                  </a:solidFill>
                </a:rPr>
                <a:t>·</a:t>
              </a:r>
              <a:endParaRPr sz="3000" dirty="0">
                <a:solidFill>
                  <a:srgbClr val="921100"/>
                </a:solidFill>
              </a:endParaRPr>
            </a:p>
          </p:txBody>
        </p: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BDD32EA1-5894-408C-B353-1446521A72AB}"/>
                </a:ext>
              </a:extLst>
            </p:cNvPr>
            <p:cNvCxnSpPr/>
            <p:nvPr/>
          </p:nvCxnSpPr>
          <p:spPr>
            <a:xfrm flipH="1">
              <a:off x="447161" y="529642"/>
              <a:ext cx="152884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C5CF588F-AD25-4C62-B77D-540363309FB9}"/>
                </a:ext>
              </a:extLst>
            </p:cNvPr>
            <p:cNvCxnSpPr/>
            <p:nvPr/>
          </p:nvCxnSpPr>
          <p:spPr>
            <a:xfrm flipH="1">
              <a:off x="447161" y="740189"/>
              <a:ext cx="152884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AA915144-9640-4455-BFCD-ADD9B60E52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327" y="597155"/>
              <a:ext cx="108717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052C2E00-C3AA-4DBB-99DE-AB6EAF674A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327" y="672128"/>
              <a:ext cx="108717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25CB55A5-5272-4136-AA64-CA53400DB2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649" y="529642"/>
              <a:ext cx="37797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35CA1220-56C2-4DE9-9C2B-08B9457316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8243" y="597155"/>
              <a:ext cx="37797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CFD06BE2-9694-4A48-9126-F630B1347C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8244" y="672128"/>
              <a:ext cx="37797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6AF5BD91-39DF-4973-989F-166BEFB073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650" y="740189"/>
              <a:ext cx="37797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矩形: 剪去单角 119">
              <a:extLst>
                <a:ext uri="{FF2B5EF4-FFF2-40B4-BE49-F238E27FC236}">
                  <a16:creationId xmlns:a16="http://schemas.microsoft.com/office/drawing/2014/main" id="{075A2D0B-3B28-4076-A0DC-62E8F250B9C9}"/>
                </a:ext>
              </a:extLst>
            </p:cNvPr>
            <p:cNvSpPr/>
            <p:nvPr userDrawn="1"/>
          </p:nvSpPr>
          <p:spPr>
            <a:xfrm flipH="1">
              <a:off x="677723" y="366186"/>
              <a:ext cx="1274386" cy="539492"/>
            </a:xfrm>
            <a:prstGeom prst="snip1Rect">
              <a:avLst/>
            </a:prstGeom>
            <a:noFill/>
            <a:ln w="28575" cap="flat">
              <a:solidFill>
                <a:srgbClr val="9211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grpSp>
          <p:nvGrpSpPr>
            <p:cNvPr id="121" name="组合 120">
              <a:extLst>
                <a:ext uri="{FF2B5EF4-FFF2-40B4-BE49-F238E27FC236}">
                  <a16:creationId xmlns:a16="http://schemas.microsoft.com/office/drawing/2014/main" id="{844A2027-8784-4672-9379-5430283ACDF2}"/>
                </a:ext>
              </a:extLst>
            </p:cNvPr>
            <p:cNvGrpSpPr/>
            <p:nvPr userDrawn="1"/>
          </p:nvGrpSpPr>
          <p:grpSpPr>
            <a:xfrm>
              <a:off x="2027850" y="319096"/>
              <a:ext cx="262309" cy="139484"/>
              <a:chOff x="2027850" y="319096"/>
              <a:chExt cx="262309" cy="139484"/>
            </a:xfrm>
          </p:grpSpPr>
          <p:cxnSp>
            <p:nvCxnSpPr>
              <p:cNvPr id="130" name="连接符: 肘形 129">
                <a:extLst>
                  <a:ext uri="{FF2B5EF4-FFF2-40B4-BE49-F238E27FC236}">
                    <a16:creationId xmlns:a16="http://schemas.microsoft.com/office/drawing/2014/main" id="{26470D50-7E85-460A-90AF-CB5F914D54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7850" y="355793"/>
                <a:ext cx="195639" cy="102787"/>
              </a:xfrm>
              <a:prstGeom prst="bentConnector3">
                <a:avLst/>
              </a:prstGeom>
              <a:noFill/>
              <a:ln w="28575" cap="flat">
                <a:solidFill>
                  <a:srgbClr val="921100"/>
                </a:solidFill>
                <a:prstDash val="solid"/>
                <a:miter lim="400000"/>
                <a:tailEnd type="non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31" name="椭圆 130">
                <a:extLst>
                  <a:ext uri="{FF2B5EF4-FFF2-40B4-BE49-F238E27FC236}">
                    <a16:creationId xmlns:a16="http://schemas.microsoft.com/office/drawing/2014/main" id="{42274B0A-2548-45E0-8AEC-B2C1A9B5406B}"/>
                  </a:ext>
                </a:extLst>
              </p:cNvPr>
              <p:cNvSpPr/>
              <p:nvPr/>
            </p:nvSpPr>
            <p:spPr>
              <a:xfrm>
                <a:off x="2215357" y="319096"/>
                <a:ext cx="74802" cy="74802"/>
              </a:xfrm>
              <a:prstGeom prst="ellipse">
                <a:avLst/>
              </a:prstGeom>
              <a:noFill/>
              <a:ln w="28575" cap="flat">
                <a:solidFill>
                  <a:srgbClr val="921100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</p:grp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0511347D-C42D-4683-A873-90268D72504C}"/>
                </a:ext>
              </a:extLst>
            </p:cNvPr>
            <p:cNvCxnSpPr/>
            <p:nvPr userDrawn="1"/>
          </p:nvCxnSpPr>
          <p:spPr>
            <a:xfrm>
              <a:off x="2027850" y="529642"/>
              <a:ext cx="152884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5265F914-40F5-43B3-B39A-C555F6CBB55D}"/>
                </a:ext>
              </a:extLst>
            </p:cNvPr>
            <p:cNvCxnSpPr/>
            <p:nvPr userDrawn="1"/>
          </p:nvCxnSpPr>
          <p:spPr>
            <a:xfrm>
              <a:off x="2027850" y="740189"/>
              <a:ext cx="152884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168A2ACA-00C7-40A3-B88C-9C924F303D9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027851" y="597155"/>
              <a:ext cx="108717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A5D878D6-34B7-4EF3-ABCE-2B3B0FBCF4C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027851" y="672128"/>
              <a:ext cx="108717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6" name="直接连接符 125">
              <a:extLst>
                <a:ext uri="{FF2B5EF4-FFF2-40B4-BE49-F238E27FC236}">
                  <a16:creationId xmlns:a16="http://schemas.microsoft.com/office/drawing/2014/main" id="{918C00A7-FB2B-4C15-B9F3-1B4DCB3481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196449" y="529642"/>
              <a:ext cx="37797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7" name="直接连接符 126">
              <a:extLst>
                <a:ext uri="{FF2B5EF4-FFF2-40B4-BE49-F238E27FC236}">
                  <a16:creationId xmlns:a16="http://schemas.microsoft.com/office/drawing/2014/main" id="{8036C417-5150-4775-8A14-FA7D1355E41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151855" y="597155"/>
              <a:ext cx="37797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8" name="直接连接符 127">
              <a:extLst>
                <a:ext uri="{FF2B5EF4-FFF2-40B4-BE49-F238E27FC236}">
                  <a16:creationId xmlns:a16="http://schemas.microsoft.com/office/drawing/2014/main" id="{EC467EDB-777D-404B-B0A9-41E0AEF89C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151854" y="672128"/>
              <a:ext cx="37797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E25AA19D-350A-4535-93FD-38F6FCA534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196448" y="740189"/>
              <a:ext cx="37797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32" name="矩形">
            <a:extLst>
              <a:ext uri="{FF2B5EF4-FFF2-40B4-BE49-F238E27FC236}">
                <a16:creationId xmlns:a16="http://schemas.microsoft.com/office/drawing/2014/main" id="{3E6A226B-C77F-4AC9-AD27-CBF11D3BEB6D}"/>
              </a:ext>
            </a:extLst>
          </p:cNvPr>
          <p:cNvSpPr/>
          <p:nvPr userDrawn="1"/>
        </p:nvSpPr>
        <p:spPr>
          <a:xfrm>
            <a:off x="1" y="9239523"/>
            <a:ext cx="13004800" cy="539491"/>
          </a:xfrm>
          <a:prstGeom prst="rect">
            <a:avLst/>
          </a:prstGeom>
          <a:solidFill>
            <a:srgbClr val="9211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CF1FD10-3304-4BF3-9476-E48EE2463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3791" y="227219"/>
            <a:ext cx="9455069" cy="73475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501242" y="9237143"/>
            <a:ext cx="2002316" cy="516458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72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952500" y="1460121"/>
            <a:ext cx="11099800" cy="741717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40000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40000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40000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40000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40000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r>
              <a:rPr dirty="0" err="1"/>
              <a:t>正文级别</a:t>
            </a:r>
            <a:r>
              <a:rPr dirty="0"/>
              <a:t> 1</a:t>
            </a:r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314FD8F-71AF-4CEB-91A3-F94E917D658F}"/>
                  </a:ext>
                </a:extLst>
              </p14:cNvPr>
              <p14:cNvContentPartPr/>
              <p14:nvPr userDrawn="1"/>
            </p14:nvContentPartPr>
            <p14:xfrm>
              <a:off x="2408167" y="1146093"/>
              <a:ext cx="36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314FD8F-71AF-4CEB-91A3-F94E917D65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72527" y="1110093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525087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5" r:id="rId2"/>
    <p:sldLayoutId id="2147483654" r:id="rId3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9489168" y="5260466"/>
            <a:ext cx="3513835" cy="42664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413"/>
          </a:p>
        </p:txBody>
      </p:sp>
      <p:sp>
        <p:nvSpPr>
          <p:cNvPr id="17" name="bk object 17"/>
          <p:cNvSpPr/>
          <p:nvPr/>
        </p:nvSpPr>
        <p:spPr>
          <a:xfrm>
            <a:off x="0" y="125713"/>
            <a:ext cx="13004800" cy="932011"/>
          </a:xfrm>
          <a:custGeom>
            <a:avLst/>
            <a:gdLst/>
            <a:ahLst/>
            <a:cxnLst/>
            <a:rect l="l" t="t" r="r" b="b"/>
            <a:pathLst>
              <a:path w="9144000" h="655320">
                <a:moveTo>
                  <a:pt x="0" y="655319"/>
                </a:moveTo>
                <a:lnTo>
                  <a:pt x="9144000" y="655319"/>
                </a:lnTo>
                <a:lnTo>
                  <a:pt x="9144000" y="0"/>
                </a:lnTo>
                <a:lnTo>
                  <a:pt x="0" y="0"/>
                </a:lnTo>
                <a:lnTo>
                  <a:pt x="0" y="655319"/>
                </a:lnTo>
                <a:close/>
              </a:path>
            </a:pathLst>
          </a:custGeom>
          <a:solidFill>
            <a:srgbClr val="921100"/>
          </a:solidFill>
        </p:spPr>
        <p:txBody>
          <a:bodyPr wrap="square" lIns="0" tIns="0" rIns="0" bIns="0" rtlCol="0"/>
          <a:lstStyle/>
          <a:p>
            <a:endParaRPr sz="3413"/>
          </a:p>
        </p:txBody>
      </p:sp>
      <p:sp>
        <p:nvSpPr>
          <p:cNvPr id="18" name="bk object 18"/>
          <p:cNvSpPr/>
          <p:nvPr/>
        </p:nvSpPr>
        <p:spPr>
          <a:xfrm>
            <a:off x="0" y="9239908"/>
            <a:ext cx="13004800" cy="513870"/>
          </a:xfrm>
          <a:custGeom>
            <a:avLst/>
            <a:gdLst/>
            <a:ahLst/>
            <a:cxnLst/>
            <a:rect l="l" t="t" r="r" b="b"/>
            <a:pathLst>
              <a:path w="9144000" h="361315">
                <a:moveTo>
                  <a:pt x="9144000" y="361187"/>
                </a:moveTo>
                <a:lnTo>
                  <a:pt x="9144000" y="0"/>
                </a:lnTo>
                <a:lnTo>
                  <a:pt x="0" y="0"/>
                </a:lnTo>
                <a:lnTo>
                  <a:pt x="0" y="361187"/>
                </a:lnTo>
                <a:lnTo>
                  <a:pt x="9144000" y="361187"/>
                </a:lnTo>
                <a:close/>
              </a:path>
            </a:pathLst>
          </a:custGeom>
          <a:solidFill>
            <a:srgbClr val="921100"/>
          </a:solidFill>
        </p:spPr>
        <p:txBody>
          <a:bodyPr wrap="square" lIns="0" tIns="0" rIns="0" bIns="0" rtlCol="0"/>
          <a:lstStyle/>
          <a:p>
            <a:endParaRPr sz="3413"/>
          </a:p>
        </p:txBody>
      </p:sp>
      <p:sp>
        <p:nvSpPr>
          <p:cNvPr id="19" name="bk object 19"/>
          <p:cNvSpPr/>
          <p:nvPr/>
        </p:nvSpPr>
        <p:spPr>
          <a:xfrm>
            <a:off x="264431" y="26010"/>
            <a:ext cx="2293180" cy="11682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413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60747" y="177914"/>
            <a:ext cx="7683307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64804" y="1541719"/>
            <a:ext cx="927043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STZhongsong"/>
                <a:cs typeface="STZhongsong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207623" y="9327184"/>
            <a:ext cx="589730" cy="3462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76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54186">
              <a:lnSpc>
                <a:spcPts val="2651"/>
              </a:lnSpc>
            </a:pPr>
            <a:fld id="{81D60167-4931-47E6-BA6A-407CBD079E47}" type="slidenum">
              <a:rPr lang="en-US" altLang="zh-CN" spc="-7" smtClean="0"/>
              <a:pPr marL="54186">
                <a:lnSpc>
                  <a:spcPts val="2651"/>
                </a:lnSpc>
              </a:pPr>
              <a:t>‹#›</a:t>
            </a:fld>
            <a:endParaRPr lang="en-US" altLang="zh-CN" spc="-7" dirty="0"/>
          </a:p>
        </p:txBody>
      </p:sp>
    </p:spTree>
    <p:extLst>
      <p:ext uri="{BB962C8B-B14F-4D97-AF65-F5344CB8AC3E}">
        <p14:creationId xmlns:p14="http://schemas.microsoft.com/office/powerpoint/2010/main" val="78318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650230">
        <a:defRPr>
          <a:latin typeface="+mn-lt"/>
          <a:ea typeface="+mn-ea"/>
          <a:cs typeface="+mn-cs"/>
        </a:defRPr>
      </a:lvl2pPr>
      <a:lvl3pPr marL="1300460">
        <a:defRPr>
          <a:latin typeface="+mn-lt"/>
          <a:ea typeface="+mn-ea"/>
          <a:cs typeface="+mn-cs"/>
        </a:defRPr>
      </a:lvl3pPr>
      <a:lvl4pPr marL="1950690">
        <a:defRPr>
          <a:latin typeface="+mn-lt"/>
          <a:ea typeface="+mn-ea"/>
          <a:cs typeface="+mn-cs"/>
        </a:defRPr>
      </a:lvl4pPr>
      <a:lvl5pPr marL="2600919">
        <a:defRPr>
          <a:latin typeface="+mn-lt"/>
          <a:ea typeface="+mn-ea"/>
          <a:cs typeface="+mn-cs"/>
        </a:defRPr>
      </a:lvl5pPr>
      <a:lvl6pPr marL="3251149">
        <a:defRPr>
          <a:latin typeface="+mn-lt"/>
          <a:ea typeface="+mn-ea"/>
          <a:cs typeface="+mn-cs"/>
        </a:defRPr>
      </a:lvl6pPr>
      <a:lvl7pPr marL="3901379">
        <a:defRPr>
          <a:latin typeface="+mn-lt"/>
          <a:ea typeface="+mn-ea"/>
          <a:cs typeface="+mn-cs"/>
        </a:defRPr>
      </a:lvl7pPr>
      <a:lvl8pPr marL="4551609">
        <a:defRPr>
          <a:latin typeface="+mn-lt"/>
          <a:ea typeface="+mn-ea"/>
          <a:cs typeface="+mn-cs"/>
        </a:defRPr>
      </a:lvl8pPr>
      <a:lvl9pPr marL="520183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650230">
        <a:defRPr>
          <a:latin typeface="+mn-lt"/>
          <a:ea typeface="+mn-ea"/>
          <a:cs typeface="+mn-cs"/>
        </a:defRPr>
      </a:lvl2pPr>
      <a:lvl3pPr marL="1300460">
        <a:defRPr>
          <a:latin typeface="+mn-lt"/>
          <a:ea typeface="+mn-ea"/>
          <a:cs typeface="+mn-cs"/>
        </a:defRPr>
      </a:lvl3pPr>
      <a:lvl4pPr marL="1950690">
        <a:defRPr>
          <a:latin typeface="+mn-lt"/>
          <a:ea typeface="+mn-ea"/>
          <a:cs typeface="+mn-cs"/>
        </a:defRPr>
      </a:lvl4pPr>
      <a:lvl5pPr marL="2600919">
        <a:defRPr>
          <a:latin typeface="+mn-lt"/>
          <a:ea typeface="+mn-ea"/>
          <a:cs typeface="+mn-cs"/>
        </a:defRPr>
      </a:lvl5pPr>
      <a:lvl6pPr marL="3251149">
        <a:defRPr>
          <a:latin typeface="+mn-lt"/>
          <a:ea typeface="+mn-ea"/>
          <a:cs typeface="+mn-cs"/>
        </a:defRPr>
      </a:lvl6pPr>
      <a:lvl7pPr marL="3901379">
        <a:defRPr>
          <a:latin typeface="+mn-lt"/>
          <a:ea typeface="+mn-ea"/>
          <a:cs typeface="+mn-cs"/>
        </a:defRPr>
      </a:lvl7pPr>
      <a:lvl8pPr marL="4551609">
        <a:defRPr>
          <a:latin typeface="+mn-lt"/>
          <a:ea typeface="+mn-ea"/>
          <a:cs typeface="+mn-cs"/>
        </a:defRPr>
      </a:lvl8pPr>
      <a:lvl9pPr marL="520183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9597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3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3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7.png"/><Relationship Id="rId2" Type="http://schemas.openxmlformats.org/officeDocument/2006/relationships/image" Target="../media/image16.png"/><Relationship Id="rId16" Type="http://schemas.openxmlformats.org/officeDocument/2006/relationships/image" Target="../media/image36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7C11BD-428F-436E-828B-49808CADC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深度学习图像压缩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6B43673-510E-4213-A0A7-ADC1C9D92B0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270000" y="5640374"/>
            <a:ext cx="10464800" cy="724140"/>
          </a:xfrm>
        </p:spPr>
        <p:txBody>
          <a:bodyPr/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汇报人：林啸、张乐行、周裕涵</a:t>
            </a:r>
            <a:endParaRPr kumimoji="0" lang="zh-CN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  <a:p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6091184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6401BD-406F-4203-A950-311B24FDA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8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Neue Medium"/>
              </a:rPr>
              <a:t>Encoder</a:t>
            </a:r>
            <a:r>
              <a:rPr lang="zh-CN" altLang="en-US" sz="8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Neue Medium"/>
              </a:rPr>
              <a:t>改进工作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B10459D-366E-4FE7-ACD0-60E187427E96}"/>
              </a:ext>
            </a:extLst>
          </p:cNvPr>
          <p:cNvSpPr/>
          <p:nvPr/>
        </p:nvSpPr>
        <p:spPr>
          <a:xfrm>
            <a:off x="3547708" y="5667919"/>
            <a:ext cx="59234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1"/>
            <a:r>
              <a:rPr lang="zh-CN" altLang="en-US" sz="36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潜在优化可能及</a:t>
            </a:r>
            <a:r>
              <a:rPr lang="en-US" altLang="zh-CN" sz="3600" b="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ResNet</a:t>
            </a:r>
            <a:r>
              <a:rPr lang="zh-CN" altLang="en-US" sz="36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改进</a:t>
            </a:r>
            <a:endParaRPr lang="en-US" altLang="zh-CN" sz="36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95631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EC061B-8733-EC42-B8F1-BA8B54E0F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747" y="177913"/>
            <a:ext cx="7683307" cy="700320"/>
          </a:xfrm>
        </p:spPr>
        <p:txBody>
          <a:bodyPr/>
          <a:lstStyle/>
          <a:p>
            <a:r>
              <a:rPr lang="en-US" altLang="zh-CN" sz="4551" b="1" dirty="0"/>
              <a:t>Encoder——</a:t>
            </a:r>
            <a:r>
              <a:rPr lang="zh-CN" altLang="en-US" sz="4551" b="1" dirty="0"/>
              <a:t>潜在优化可能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03302C-0EC0-534A-A68D-25B09D974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20" y="1319537"/>
            <a:ext cx="13004800" cy="268250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1A8B288-7BE7-8C44-8EE7-D8AC286EB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" y="4443307"/>
            <a:ext cx="4280747" cy="4208498"/>
          </a:xfrm>
          <a:prstGeom prst="rect">
            <a:avLst/>
          </a:prstGeom>
        </p:spPr>
      </p:pic>
      <p:sp>
        <p:nvSpPr>
          <p:cNvPr id="8" name="object 61">
            <a:extLst>
              <a:ext uri="{FF2B5EF4-FFF2-40B4-BE49-F238E27FC236}">
                <a16:creationId xmlns:a16="http://schemas.microsoft.com/office/drawing/2014/main" id="{0B907CD2-37DB-CE47-AD2F-F4A733CEC026}"/>
              </a:ext>
            </a:extLst>
          </p:cNvPr>
          <p:cNvSpPr txBox="1"/>
          <p:nvPr/>
        </p:nvSpPr>
        <p:spPr>
          <a:xfrm>
            <a:off x="5418667" y="5093547"/>
            <a:ext cx="6610773" cy="3745990"/>
          </a:xfrm>
          <a:prstGeom prst="rect">
            <a:avLst/>
          </a:prstGeom>
        </p:spPr>
        <p:txBody>
          <a:bodyPr vert="horz" wrap="square" lIns="0" tIns="18062" rIns="0" bIns="0" rtlCol="0">
            <a:spAutoFit/>
          </a:bodyPr>
          <a:lstStyle/>
          <a:p>
            <a:pPr marL="18062" algn="l" defTabSz="1300460" hangingPunct="1">
              <a:spcBef>
                <a:spcPts val="142"/>
              </a:spcBef>
            </a:pPr>
            <a:r>
              <a:rPr lang="en-US" altLang="zh-CN" sz="3413" b="0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STZhongsong"/>
              </a:rPr>
              <a:t>Encoder</a:t>
            </a:r>
            <a:r>
              <a:rPr lang="zh-CN" altLang="en-US" sz="3413" b="0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STZhongsong"/>
              </a:rPr>
              <a:t>设计</a:t>
            </a:r>
            <a:endParaRPr lang="en-US" altLang="zh-CN" sz="3413" b="0" kern="12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STZhongsong"/>
            </a:endParaRPr>
          </a:p>
          <a:p>
            <a:pPr marL="505734" indent="-487672" algn="l" defTabSz="1300460" hangingPunct="1">
              <a:spcBef>
                <a:spcPts val="142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zh-CN" altLang="en-US" sz="3413" b="0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STZhongsong"/>
              </a:rPr>
              <a:t>高效率的降采样</a:t>
            </a:r>
            <a:endParaRPr lang="en-US" altLang="zh-CN" sz="3413" b="0" kern="12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STZhongsong"/>
            </a:endParaRPr>
          </a:p>
          <a:p>
            <a:pPr marL="505734" indent="-487672" algn="l" defTabSz="1300460" hangingPunct="1">
              <a:spcBef>
                <a:spcPts val="142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zh-CN" altLang="en-US" sz="3413" b="0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STZhongsong"/>
              </a:rPr>
              <a:t>卷积层数比较少，使得整个网络相对容易收敛</a:t>
            </a:r>
            <a:endParaRPr lang="en-US" altLang="zh-CN" sz="3413" b="0" kern="12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STZhongsong"/>
            </a:endParaRPr>
          </a:p>
          <a:p>
            <a:pPr marL="505734" indent="-487672" algn="l" defTabSz="1300460" hangingPunct="1">
              <a:spcBef>
                <a:spcPts val="142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zh-CN" altLang="en-US" sz="3413" b="0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STZhongsong"/>
              </a:rPr>
              <a:t>每次降采样，通道数加倍，以此来保存信息</a:t>
            </a:r>
            <a:endParaRPr lang="en-US" altLang="zh-CN" sz="3413" b="0" kern="12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STZhongsong"/>
            </a:endParaRPr>
          </a:p>
          <a:p>
            <a:pPr marL="505734" indent="-487672" algn="l" defTabSz="1300460" hangingPunct="1">
              <a:spcBef>
                <a:spcPts val="142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altLang="zh-CN" sz="3413" b="0" kern="12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STZhongsong"/>
            </a:endParaRPr>
          </a:p>
        </p:txBody>
      </p:sp>
    </p:spTree>
    <p:extLst>
      <p:ext uri="{BB962C8B-B14F-4D97-AF65-F5344CB8AC3E}">
        <p14:creationId xmlns:p14="http://schemas.microsoft.com/office/powerpoint/2010/main" val="3441234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EC061B-8733-EC42-B8F1-BA8B54E0F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747" y="177913"/>
            <a:ext cx="7683307" cy="700320"/>
          </a:xfrm>
        </p:spPr>
        <p:txBody>
          <a:bodyPr/>
          <a:lstStyle/>
          <a:p>
            <a:r>
              <a:rPr lang="en-US" altLang="zh-CN" sz="4551" b="1" dirty="0"/>
              <a:t>Encoder——</a:t>
            </a:r>
            <a:r>
              <a:rPr lang="zh-CN" altLang="en-US" sz="4551" b="1" dirty="0"/>
              <a:t>潜在优化可能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03302C-0EC0-534A-A68D-25B09D974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20" y="1319537"/>
            <a:ext cx="13004800" cy="268250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1A8B288-7BE7-8C44-8EE7-D8AC286EB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" y="4443307"/>
            <a:ext cx="4280747" cy="4208498"/>
          </a:xfrm>
          <a:prstGeom prst="rect">
            <a:avLst/>
          </a:prstGeom>
        </p:spPr>
      </p:pic>
      <p:sp>
        <p:nvSpPr>
          <p:cNvPr id="8" name="object 61">
            <a:extLst>
              <a:ext uri="{FF2B5EF4-FFF2-40B4-BE49-F238E27FC236}">
                <a16:creationId xmlns:a16="http://schemas.microsoft.com/office/drawing/2014/main" id="{0B907CD2-37DB-CE47-AD2F-F4A733CEC026}"/>
              </a:ext>
            </a:extLst>
          </p:cNvPr>
          <p:cNvSpPr txBox="1"/>
          <p:nvPr/>
        </p:nvSpPr>
        <p:spPr>
          <a:xfrm>
            <a:off x="5743787" y="5197899"/>
            <a:ext cx="6610773" cy="2682750"/>
          </a:xfrm>
          <a:prstGeom prst="rect">
            <a:avLst/>
          </a:prstGeom>
        </p:spPr>
        <p:txBody>
          <a:bodyPr vert="horz" wrap="square" lIns="0" tIns="18062" rIns="0" bIns="0" rtlCol="0">
            <a:spAutoFit/>
          </a:bodyPr>
          <a:lstStyle/>
          <a:p>
            <a:pPr marL="18062" algn="l" defTabSz="1300460" hangingPunct="1">
              <a:spcBef>
                <a:spcPts val="142"/>
              </a:spcBef>
            </a:pPr>
            <a:r>
              <a:rPr lang="en-US" altLang="zh-CN" sz="3413" b="0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STZhongsong"/>
              </a:rPr>
              <a:t>Encoder</a:t>
            </a:r>
            <a:r>
              <a:rPr lang="zh-CN" altLang="en-US" sz="3413" b="0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STZhongsong"/>
              </a:rPr>
              <a:t>设计存在优化可能</a:t>
            </a:r>
            <a:endParaRPr lang="en-US" altLang="zh-CN" sz="3413" b="0" kern="12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STZhongsong"/>
            </a:endParaRPr>
          </a:p>
          <a:p>
            <a:pPr marL="505734" indent="-487672" algn="l" defTabSz="1300460" hangingPunct="1">
              <a:spcBef>
                <a:spcPts val="142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zh-CN" altLang="en-US" sz="3413" b="0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STZhongsong"/>
              </a:rPr>
              <a:t>整体设计结构比较简单，为多个卷积层的叠加</a:t>
            </a:r>
            <a:endParaRPr lang="en-US" altLang="zh-CN" sz="3413" b="0" kern="12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STZhongsong"/>
            </a:endParaRPr>
          </a:p>
          <a:p>
            <a:pPr marL="505734" indent="-487672" algn="l" defTabSz="1300460" hangingPunct="1">
              <a:spcBef>
                <a:spcPts val="142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zh-CN" altLang="en-US" sz="3413" b="0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STZhongsong"/>
              </a:rPr>
              <a:t>卷积层数比较少，存在改进空间</a:t>
            </a:r>
            <a:endParaRPr lang="en-US" altLang="zh-CN" sz="3413" b="0" kern="12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STZhongsong"/>
            </a:endParaRPr>
          </a:p>
          <a:p>
            <a:pPr marL="505734" indent="-487672" algn="l" defTabSz="1300460" hangingPunct="1">
              <a:spcBef>
                <a:spcPts val="142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altLang="zh-CN" sz="3413" b="0" kern="12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STZhongsong"/>
            </a:endParaRPr>
          </a:p>
        </p:txBody>
      </p:sp>
    </p:spTree>
    <p:extLst>
      <p:ext uri="{BB962C8B-B14F-4D97-AF65-F5344CB8AC3E}">
        <p14:creationId xmlns:p14="http://schemas.microsoft.com/office/powerpoint/2010/main" val="2257900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EC061B-8733-EC42-B8F1-BA8B54E0F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747" y="177913"/>
            <a:ext cx="7683307" cy="700320"/>
          </a:xfrm>
        </p:spPr>
        <p:txBody>
          <a:bodyPr/>
          <a:lstStyle/>
          <a:p>
            <a:r>
              <a:rPr lang="en-US" altLang="zh-CN" sz="4551" b="1" dirty="0"/>
              <a:t>Encoder——</a:t>
            </a:r>
            <a:r>
              <a:rPr lang="zh-CN" altLang="en-US" sz="4551" b="1" dirty="0"/>
              <a:t>改进方向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03302C-0EC0-534A-A68D-25B09D974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20" y="1319537"/>
            <a:ext cx="13004800" cy="268250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1A8B288-7BE7-8C44-8EE7-D8AC286EB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" y="4443307"/>
            <a:ext cx="4280747" cy="4208498"/>
          </a:xfrm>
          <a:prstGeom prst="rect">
            <a:avLst/>
          </a:prstGeom>
        </p:spPr>
      </p:pic>
      <p:sp>
        <p:nvSpPr>
          <p:cNvPr id="8" name="object 61">
            <a:extLst>
              <a:ext uri="{FF2B5EF4-FFF2-40B4-BE49-F238E27FC236}">
                <a16:creationId xmlns:a16="http://schemas.microsoft.com/office/drawing/2014/main" id="{0B907CD2-37DB-CE47-AD2F-F4A733CEC026}"/>
              </a:ext>
            </a:extLst>
          </p:cNvPr>
          <p:cNvSpPr txBox="1"/>
          <p:nvPr/>
        </p:nvSpPr>
        <p:spPr>
          <a:xfrm>
            <a:off x="5795869" y="5188779"/>
            <a:ext cx="6610773" cy="2695574"/>
          </a:xfrm>
          <a:prstGeom prst="rect">
            <a:avLst/>
          </a:prstGeom>
        </p:spPr>
        <p:txBody>
          <a:bodyPr vert="horz" wrap="square" lIns="0" tIns="18062" rIns="0" bIns="0" rtlCol="0">
            <a:spAutoFit/>
          </a:bodyPr>
          <a:lstStyle/>
          <a:p>
            <a:pPr marL="18062" algn="l" defTabSz="1300460" hangingPunct="1">
              <a:spcBef>
                <a:spcPts val="142"/>
              </a:spcBef>
            </a:pPr>
            <a:r>
              <a:rPr lang="en-US" altLang="zh-CN" sz="3413" b="0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STZhongsong"/>
              </a:rPr>
              <a:t>Encoder</a:t>
            </a:r>
            <a:r>
              <a:rPr lang="zh-CN" altLang="en-US" sz="3413" b="0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STZhongsong"/>
              </a:rPr>
              <a:t>设计</a:t>
            </a:r>
            <a:endParaRPr lang="en-US" altLang="zh-CN" sz="3413" b="0" kern="12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STZhongsong"/>
            </a:endParaRPr>
          </a:p>
          <a:p>
            <a:pPr marL="505734" indent="-487672" algn="l" defTabSz="1300460" hangingPunct="1">
              <a:spcBef>
                <a:spcPts val="142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zh-CN" altLang="en-US" sz="3413" b="0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STZhongsong"/>
              </a:rPr>
              <a:t>保留更多原图像的信息</a:t>
            </a:r>
            <a:endParaRPr lang="en-US" altLang="zh-CN" sz="3413" b="0" kern="12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STZhongsong"/>
            </a:endParaRPr>
          </a:p>
          <a:p>
            <a:pPr marL="505734" indent="-487672" algn="l" defTabSz="1300460" hangingPunct="1">
              <a:spcBef>
                <a:spcPts val="142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zh-CN" altLang="en-US" sz="3413" b="0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STZhongsong"/>
              </a:rPr>
              <a:t>提高图像的压缩比例</a:t>
            </a:r>
            <a:endParaRPr lang="en-US" altLang="zh-CN" sz="3413" b="0" kern="12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STZhongsong"/>
            </a:endParaRPr>
          </a:p>
          <a:p>
            <a:pPr marL="505734" indent="-487672" algn="l" defTabSz="1300460" hangingPunct="1">
              <a:spcBef>
                <a:spcPts val="142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zh-CN" altLang="en-US" sz="3413" b="0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STZhongsong"/>
              </a:rPr>
              <a:t>保证神经网络容易收敛</a:t>
            </a:r>
            <a:endParaRPr lang="en-US" altLang="zh-CN" sz="3413" b="0" kern="12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STZhongsong"/>
            </a:endParaRPr>
          </a:p>
          <a:p>
            <a:pPr marL="505734" indent="-487672" algn="l" defTabSz="1300460" hangingPunct="1">
              <a:spcBef>
                <a:spcPts val="142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altLang="zh-CN" sz="3413" b="0" kern="12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STZhongsong"/>
            </a:endParaRPr>
          </a:p>
        </p:txBody>
      </p:sp>
    </p:spTree>
    <p:extLst>
      <p:ext uri="{BB962C8B-B14F-4D97-AF65-F5344CB8AC3E}">
        <p14:creationId xmlns:p14="http://schemas.microsoft.com/office/powerpoint/2010/main" val="1485081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5713"/>
            <a:ext cx="13004800" cy="932011"/>
          </a:xfrm>
          <a:custGeom>
            <a:avLst/>
            <a:gdLst/>
            <a:ahLst/>
            <a:cxnLst/>
            <a:rect l="l" t="t" r="r" b="b"/>
            <a:pathLst>
              <a:path w="9144000" h="655320">
                <a:moveTo>
                  <a:pt x="0" y="655319"/>
                </a:moveTo>
                <a:lnTo>
                  <a:pt x="9144000" y="655319"/>
                </a:lnTo>
                <a:lnTo>
                  <a:pt x="9144000" y="0"/>
                </a:lnTo>
                <a:lnTo>
                  <a:pt x="0" y="0"/>
                </a:lnTo>
                <a:lnTo>
                  <a:pt x="0" y="655319"/>
                </a:lnTo>
                <a:close/>
              </a:path>
            </a:pathLst>
          </a:custGeom>
          <a:solidFill>
            <a:srgbClr val="921100"/>
          </a:solid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239908"/>
            <a:ext cx="13004800" cy="513870"/>
          </a:xfrm>
          <a:custGeom>
            <a:avLst/>
            <a:gdLst/>
            <a:ahLst/>
            <a:cxnLst/>
            <a:rect l="l" t="t" r="r" b="b"/>
            <a:pathLst>
              <a:path w="9144000" h="361315">
                <a:moveTo>
                  <a:pt x="9144000" y="361187"/>
                </a:moveTo>
                <a:lnTo>
                  <a:pt x="9144000" y="0"/>
                </a:lnTo>
                <a:lnTo>
                  <a:pt x="0" y="0"/>
                </a:lnTo>
                <a:lnTo>
                  <a:pt x="0" y="361187"/>
                </a:lnTo>
                <a:lnTo>
                  <a:pt x="9144000" y="361187"/>
                </a:lnTo>
                <a:close/>
              </a:path>
            </a:pathLst>
          </a:custGeom>
          <a:solidFill>
            <a:srgbClr val="921100"/>
          </a:solid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4431" y="26010"/>
            <a:ext cx="2293180" cy="11682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46425" y="177913"/>
            <a:ext cx="5245268" cy="718558"/>
          </a:xfrm>
          <a:prstGeom prst="rect">
            <a:avLst/>
          </a:prstGeom>
        </p:spPr>
        <p:txBody>
          <a:bodyPr vert="horz" wrap="square" lIns="0" tIns="18062" rIns="0" bIns="0" rtlCol="0">
            <a:spAutoFit/>
          </a:bodyPr>
          <a:lstStyle/>
          <a:p>
            <a:pPr marL="18062">
              <a:spcBef>
                <a:spcPts val="142"/>
              </a:spcBef>
            </a:pPr>
            <a:r>
              <a:rPr sz="4551" b="1" dirty="0"/>
              <a:t>ResNet </a:t>
            </a:r>
            <a:r>
              <a:rPr dirty="0"/>
              <a:t>[He et </a:t>
            </a:r>
            <a:r>
              <a:rPr spc="-7" dirty="0"/>
              <a:t>al.,</a:t>
            </a:r>
            <a:r>
              <a:rPr spc="-128" dirty="0"/>
              <a:t> </a:t>
            </a:r>
            <a:r>
              <a:rPr spc="-7" dirty="0"/>
              <a:t>2015]</a:t>
            </a:r>
            <a:endParaRPr sz="4551" dirty="0"/>
          </a:p>
        </p:txBody>
      </p:sp>
      <p:sp>
        <p:nvSpPr>
          <p:cNvPr id="6" name="object 6"/>
          <p:cNvSpPr txBox="1"/>
          <p:nvPr/>
        </p:nvSpPr>
        <p:spPr>
          <a:xfrm>
            <a:off x="1064804" y="1541719"/>
            <a:ext cx="10812046" cy="3113509"/>
          </a:xfrm>
          <a:prstGeom prst="rect">
            <a:avLst/>
          </a:prstGeom>
        </p:spPr>
        <p:txBody>
          <a:bodyPr vert="horz" wrap="square" lIns="0" tIns="18062" rIns="0" bIns="0" rtlCol="0">
            <a:spAutoFit/>
          </a:bodyPr>
          <a:lstStyle/>
          <a:p>
            <a:pPr marL="18062" algn="l" defTabSz="1300460" hangingPunct="1">
              <a:spcBef>
                <a:spcPts val="142"/>
              </a:spcBef>
            </a:pPr>
            <a:r>
              <a:rPr sz="3413" b="0" kern="1200" dirty="0" err="1">
                <a:solidFill>
                  <a:prstClr val="black"/>
                </a:solidFill>
                <a:latin typeface="STZhongsong"/>
                <a:ea typeface="+mn-ea"/>
                <a:cs typeface="STZhongsong"/>
              </a:rPr>
              <a:t>加深网</a:t>
            </a:r>
            <a:r>
              <a:rPr sz="3413" b="0" kern="1200" spc="-14" dirty="0" err="1">
                <a:solidFill>
                  <a:prstClr val="black"/>
                </a:solidFill>
                <a:latin typeface="STZhongsong"/>
                <a:ea typeface="+mn-ea"/>
                <a:cs typeface="STZhongsong"/>
              </a:rPr>
              <a:t>络</a:t>
            </a:r>
            <a:r>
              <a:rPr sz="3413" b="0" kern="1200" dirty="0" err="1">
                <a:solidFill>
                  <a:prstClr val="black"/>
                </a:solidFill>
                <a:latin typeface="STZhongsong"/>
                <a:ea typeface="+mn-ea"/>
                <a:cs typeface="STZhongsong"/>
              </a:rPr>
              <a:t>结构遇</a:t>
            </a:r>
            <a:r>
              <a:rPr sz="3413" b="0" kern="1200" spc="-14" dirty="0" err="1">
                <a:solidFill>
                  <a:prstClr val="black"/>
                </a:solidFill>
                <a:latin typeface="STZhongsong"/>
                <a:ea typeface="+mn-ea"/>
                <a:cs typeface="STZhongsong"/>
              </a:rPr>
              <a:t>到</a:t>
            </a:r>
            <a:r>
              <a:rPr sz="3413" b="0" kern="1200" dirty="0" err="1">
                <a:solidFill>
                  <a:prstClr val="black"/>
                </a:solidFill>
                <a:latin typeface="STZhongsong"/>
                <a:ea typeface="+mn-ea"/>
                <a:cs typeface="STZhongsong"/>
              </a:rPr>
              <a:t>瓶颈</a:t>
            </a:r>
            <a:endParaRPr sz="3413" b="0" kern="1200" dirty="0">
              <a:solidFill>
                <a:prstClr val="black"/>
              </a:solidFill>
              <a:latin typeface="STZhongsong"/>
              <a:ea typeface="+mn-ea"/>
              <a:cs typeface="STZhongsong"/>
            </a:endParaRPr>
          </a:p>
          <a:p>
            <a:pPr marL="343177" marR="200488" indent="-325115" algn="l" defTabSz="1300460" hangingPunct="1">
              <a:lnSpc>
                <a:spcPct val="120000"/>
              </a:lnSpc>
              <a:spcBef>
                <a:spcPts val="434"/>
              </a:spcBef>
              <a:buClr>
                <a:srgbClr val="C00000"/>
              </a:buClr>
              <a:buSzPct val="139583"/>
              <a:buFont typeface="Arial"/>
              <a:buChar char="•"/>
              <a:tabLst>
                <a:tab pos="343177" algn="l"/>
              </a:tabLst>
            </a:pPr>
            <a:r>
              <a:rPr sz="3413" b="0" kern="1200" dirty="0">
                <a:solidFill>
                  <a:prstClr val="black"/>
                </a:solidFill>
                <a:latin typeface="STZhongsong"/>
                <a:ea typeface="+mn-ea"/>
                <a:cs typeface="STZhongsong"/>
              </a:rPr>
              <a:t>实验发现</a:t>
            </a:r>
            <a:r>
              <a:rPr sz="3413" b="0" kern="120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,</a:t>
            </a:r>
            <a:r>
              <a:rPr sz="3413" b="0" kern="1200" spc="-156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sz="3413" b="0" kern="1200" spc="-7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56</a:t>
            </a:r>
            <a:r>
              <a:rPr sz="3413" b="0" kern="1200" dirty="0">
                <a:solidFill>
                  <a:prstClr val="black"/>
                </a:solidFill>
                <a:latin typeface="STZhongsong"/>
                <a:ea typeface="+mn-ea"/>
                <a:cs typeface="STZhongsong"/>
              </a:rPr>
              <a:t>层网络在训练集和测试集上的图像识别性 能均不如</a:t>
            </a:r>
            <a:r>
              <a:rPr sz="3413" b="0" kern="1200" spc="-1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20</a:t>
            </a:r>
            <a:r>
              <a:rPr sz="3413" b="0" kern="1200" dirty="0">
                <a:solidFill>
                  <a:prstClr val="black"/>
                </a:solidFill>
                <a:latin typeface="STZhongsong"/>
                <a:ea typeface="+mn-ea"/>
                <a:cs typeface="STZhongsong"/>
              </a:rPr>
              <a:t>层的网络</a:t>
            </a:r>
          </a:p>
          <a:p>
            <a:pPr marL="343177" marR="7225" indent="-325115" algn="l" defTabSz="1300460" hangingPunct="1">
              <a:lnSpc>
                <a:spcPct val="120000"/>
              </a:lnSpc>
              <a:spcBef>
                <a:spcPts val="427"/>
              </a:spcBef>
              <a:buClr>
                <a:srgbClr val="C00000"/>
              </a:buClr>
              <a:buSzPct val="139583"/>
              <a:buFont typeface="Arial"/>
              <a:buChar char="•"/>
              <a:tabLst>
                <a:tab pos="343177" algn="l"/>
              </a:tabLst>
            </a:pPr>
            <a:r>
              <a:rPr sz="3413" b="0" kern="1200" dirty="0">
                <a:solidFill>
                  <a:prstClr val="black"/>
                </a:solidFill>
                <a:latin typeface="STZhongsong"/>
                <a:ea typeface="+mn-ea"/>
                <a:cs typeface="STZhongsong"/>
              </a:rPr>
              <a:t>分析可知</a:t>
            </a:r>
            <a:r>
              <a:rPr sz="3413" b="0" kern="120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,</a:t>
            </a:r>
            <a:r>
              <a:rPr sz="3413" b="0" kern="1200" spc="-92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sz="3413" b="0" kern="1200" dirty="0">
                <a:solidFill>
                  <a:prstClr val="black"/>
                </a:solidFill>
                <a:latin typeface="STZhongsong"/>
                <a:ea typeface="+mn-ea"/>
                <a:cs typeface="STZhongsong"/>
              </a:rPr>
              <a:t>过拟合不是导致性能下降的原因</a:t>
            </a:r>
            <a:r>
              <a:rPr sz="3413" b="0" kern="120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,</a:t>
            </a:r>
            <a:r>
              <a:rPr sz="3413" b="0" kern="1200" spc="-78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sz="3413" b="0" kern="1200" dirty="0">
                <a:solidFill>
                  <a:prstClr val="black"/>
                </a:solidFill>
                <a:latin typeface="STZhongsong"/>
                <a:ea typeface="+mn-ea"/>
                <a:cs typeface="STZhongsong"/>
              </a:rPr>
              <a:t>因为训练集 本身也不能有效拟合</a:t>
            </a:r>
          </a:p>
        </p:txBody>
      </p:sp>
      <p:sp>
        <p:nvSpPr>
          <p:cNvPr id="7" name="object 7"/>
          <p:cNvSpPr/>
          <p:nvPr/>
        </p:nvSpPr>
        <p:spPr>
          <a:xfrm>
            <a:off x="1862198" y="5558535"/>
            <a:ext cx="9233175" cy="30276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186" algn="l" defTabSz="1300460" hangingPunct="1">
              <a:lnSpc>
                <a:spcPts val="2651"/>
              </a:lnSpc>
            </a:pPr>
            <a:fld id="{81D60167-4931-47E6-BA6A-407CBD079E47}" type="slidenum">
              <a:rPr kern="1200" spc="-7" dirty="0">
                <a:solidFill>
                  <a:prstClr val="white"/>
                </a:solidFill>
                <a:ea typeface="+mn-ea"/>
              </a:rPr>
              <a:pPr marL="54186" algn="l" defTabSz="1300460" hangingPunct="1">
                <a:lnSpc>
                  <a:spcPts val="2651"/>
                </a:lnSpc>
              </a:pPr>
              <a:t>14</a:t>
            </a:fld>
            <a:endParaRPr kern="1200" spc="-7" dirty="0">
              <a:solidFill>
                <a:prstClr val="white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82326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5713"/>
            <a:ext cx="13004800" cy="932011"/>
          </a:xfrm>
          <a:custGeom>
            <a:avLst/>
            <a:gdLst/>
            <a:ahLst/>
            <a:cxnLst/>
            <a:rect l="l" t="t" r="r" b="b"/>
            <a:pathLst>
              <a:path w="9144000" h="655320">
                <a:moveTo>
                  <a:pt x="0" y="655319"/>
                </a:moveTo>
                <a:lnTo>
                  <a:pt x="9144000" y="655319"/>
                </a:lnTo>
                <a:lnTo>
                  <a:pt x="9144000" y="0"/>
                </a:lnTo>
                <a:lnTo>
                  <a:pt x="0" y="0"/>
                </a:lnTo>
                <a:lnTo>
                  <a:pt x="0" y="655319"/>
                </a:lnTo>
                <a:close/>
              </a:path>
            </a:pathLst>
          </a:custGeom>
          <a:solidFill>
            <a:srgbClr val="921100"/>
          </a:solid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239908"/>
            <a:ext cx="13004800" cy="513870"/>
          </a:xfrm>
          <a:custGeom>
            <a:avLst/>
            <a:gdLst/>
            <a:ahLst/>
            <a:cxnLst/>
            <a:rect l="l" t="t" r="r" b="b"/>
            <a:pathLst>
              <a:path w="9144000" h="361315">
                <a:moveTo>
                  <a:pt x="9144000" y="361187"/>
                </a:moveTo>
                <a:lnTo>
                  <a:pt x="9144000" y="0"/>
                </a:lnTo>
                <a:lnTo>
                  <a:pt x="0" y="0"/>
                </a:lnTo>
                <a:lnTo>
                  <a:pt x="0" y="361187"/>
                </a:lnTo>
                <a:lnTo>
                  <a:pt x="9144000" y="361187"/>
                </a:lnTo>
                <a:close/>
              </a:path>
            </a:pathLst>
          </a:custGeom>
          <a:solidFill>
            <a:srgbClr val="921100"/>
          </a:solid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4431" y="26010"/>
            <a:ext cx="2293180" cy="11682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65710" y="2046093"/>
            <a:ext cx="10473380" cy="4618024"/>
          </a:xfrm>
          <a:prstGeom prst="rect">
            <a:avLst/>
          </a:prstGeom>
        </p:spPr>
        <p:txBody>
          <a:bodyPr vert="horz" wrap="square" lIns="0" tIns="18062" rIns="0" bIns="0" rtlCol="0">
            <a:spAutoFit/>
          </a:bodyPr>
          <a:lstStyle/>
          <a:p>
            <a:pPr marL="72248" algn="l" defTabSz="1300460" hangingPunct="1">
              <a:spcBef>
                <a:spcPts val="142"/>
              </a:spcBef>
            </a:pPr>
            <a:r>
              <a:rPr sz="3413" b="0" kern="1200" spc="7" dirty="0">
                <a:solidFill>
                  <a:prstClr val="black"/>
                </a:solidFill>
                <a:latin typeface="STZhongsong"/>
                <a:ea typeface="+mn-ea"/>
                <a:cs typeface="STZhongsong"/>
              </a:rPr>
              <a:t>发现问</a:t>
            </a:r>
            <a:r>
              <a:rPr sz="3413" b="0" kern="1200" dirty="0">
                <a:solidFill>
                  <a:prstClr val="black"/>
                </a:solidFill>
                <a:latin typeface="STZhongsong"/>
                <a:ea typeface="+mn-ea"/>
                <a:cs typeface="STZhongsong"/>
              </a:rPr>
              <a:t>题：反</a:t>
            </a:r>
            <a:r>
              <a:rPr sz="3413" b="0" kern="1200" spc="-14" dirty="0">
                <a:solidFill>
                  <a:prstClr val="black"/>
                </a:solidFill>
                <a:latin typeface="STZhongsong"/>
                <a:ea typeface="+mn-ea"/>
                <a:cs typeface="STZhongsong"/>
              </a:rPr>
              <a:t>向</a:t>
            </a:r>
            <a:r>
              <a:rPr sz="3413" b="0" kern="1200" dirty="0">
                <a:solidFill>
                  <a:prstClr val="black"/>
                </a:solidFill>
                <a:latin typeface="STZhongsong"/>
                <a:ea typeface="+mn-ea"/>
                <a:cs typeface="STZhongsong"/>
              </a:rPr>
              <a:t>传播算</a:t>
            </a:r>
            <a:r>
              <a:rPr sz="3413" b="0" kern="1200" spc="-14" dirty="0">
                <a:solidFill>
                  <a:prstClr val="black"/>
                </a:solidFill>
                <a:latin typeface="STZhongsong"/>
                <a:ea typeface="+mn-ea"/>
                <a:cs typeface="STZhongsong"/>
              </a:rPr>
              <a:t>法</a:t>
            </a:r>
            <a:r>
              <a:rPr sz="3413" b="0" kern="1200" dirty="0">
                <a:solidFill>
                  <a:prstClr val="black"/>
                </a:solidFill>
                <a:latin typeface="STZhongsong"/>
                <a:ea typeface="+mn-ea"/>
                <a:cs typeface="STZhongsong"/>
              </a:rPr>
              <a:t>在深层</a:t>
            </a:r>
            <a:r>
              <a:rPr sz="3413" b="0" kern="1200" spc="-14" dirty="0">
                <a:solidFill>
                  <a:prstClr val="black"/>
                </a:solidFill>
                <a:latin typeface="STZhongsong"/>
                <a:ea typeface="+mn-ea"/>
                <a:cs typeface="STZhongsong"/>
              </a:rPr>
              <a:t>网</a:t>
            </a:r>
            <a:r>
              <a:rPr sz="3413" b="0" kern="1200" dirty="0">
                <a:solidFill>
                  <a:prstClr val="black"/>
                </a:solidFill>
                <a:latin typeface="STZhongsong"/>
                <a:ea typeface="+mn-ea"/>
                <a:cs typeface="STZhongsong"/>
              </a:rPr>
              <a:t>络中的</a:t>
            </a:r>
            <a:r>
              <a:rPr sz="3413" b="0" kern="1200" spc="-14" dirty="0">
                <a:solidFill>
                  <a:prstClr val="black"/>
                </a:solidFill>
                <a:latin typeface="STZhongsong"/>
                <a:ea typeface="+mn-ea"/>
                <a:cs typeface="STZhongsong"/>
              </a:rPr>
              <a:t>局</a:t>
            </a:r>
            <a:r>
              <a:rPr sz="3413" b="0" kern="1200" dirty="0">
                <a:solidFill>
                  <a:prstClr val="black"/>
                </a:solidFill>
                <a:latin typeface="STZhongsong"/>
                <a:ea typeface="+mn-ea"/>
                <a:cs typeface="STZhongsong"/>
              </a:rPr>
              <a:t>限</a:t>
            </a:r>
          </a:p>
          <a:p>
            <a:pPr marL="397363" indent="-325115" algn="l" defTabSz="1300460" hangingPunct="1">
              <a:spcBef>
                <a:spcPts val="1252"/>
              </a:spcBef>
              <a:buClr>
                <a:srgbClr val="C00000"/>
              </a:buClr>
              <a:buSzPct val="139583"/>
              <a:buFont typeface="Arial"/>
              <a:buChar char="•"/>
              <a:tabLst>
                <a:tab pos="397363" algn="l"/>
              </a:tabLst>
            </a:pPr>
            <a:r>
              <a:rPr sz="3413" b="0" kern="1200" dirty="0" err="1">
                <a:solidFill>
                  <a:prstClr val="black"/>
                </a:solidFill>
                <a:latin typeface="STZhongsong"/>
                <a:ea typeface="+mn-ea"/>
                <a:cs typeface="STZhongsong"/>
              </a:rPr>
              <a:t>深层网络的浅层部分，其梯度计算包含长链连乘</a:t>
            </a:r>
            <a:endParaRPr lang="en-US" sz="3413" b="0" kern="1200" dirty="0">
              <a:solidFill>
                <a:prstClr val="black"/>
              </a:solidFill>
              <a:latin typeface="STZhongsong"/>
              <a:ea typeface="+mn-ea"/>
              <a:cs typeface="STZhongsong"/>
            </a:endParaRPr>
          </a:p>
          <a:p>
            <a:pPr marL="72248" algn="l" defTabSz="1300460" hangingPunct="1">
              <a:spcBef>
                <a:spcPts val="1252"/>
              </a:spcBef>
              <a:buSzPct val="139583"/>
              <a:tabLst>
                <a:tab pos="397363" algn="l"/>
              </a:tabLst>
            </a:pPr>
            <a:endParaRPr lang="en-US" sz="3413" b="0" kern="1200" dirty="0">
              <a:solidFill>
                <a:prstClr val="black"/>
              </a:solidFill>
              <a:latin typeface="STZhongsong"/>
              <a:ea typeface="+mn-ea"/>
              <a:cs typeface="STZhongsong"/>
            </a:endParaRPr>
          </a:p>
          <a:p>
            <a:pPr marL="72248" algn="l" defTabSz="1300460" hangingPunct="1">
              <a:spcBef>
                <a:spcPts val="1252"/>
              </a:spcBef>
              <a:buSzPct val="139583"/>
              <a:tabLst>
                <a:tab pos="397363" algn="l"/>
              </a:tabLst>
            </a:pPr>
            <a:endParaRPr sz="3413" b="0" kern="1200" dirty="0">
              <a:solidFill>
                <a:prstClr val="black"/>
              </a:solidFill>
              <a:latin typeface="STZhongsong"/>
              <a:ea typeface="+mn-ea"/>
              <a:cs typeface="STZhongsong"/>
            </a:endParaRPr>
          </a:p>
          <a:p>
            <a:pPr marL="397363" indent="-325115" algn="l" defTabSz="1300460" hangingPunct="1">
              <a:spcBef>
                <a:spcPts val="818"/>
              </a:spcBef>
              <a:buClr>
                <a:srgbClr val="C00000"/>
              </a:buClr>
              <a:buSzPct val="139583"/>
              <a:buFont typeface="Arial"/>
              <a:buChar char="•"/>
              <a:tabLst>
                <a:tab pos="397363" algn="l"/>
              </a:tabLst>
            </a:pPr>
            <a:r>
              <a:rPr sz="3413" b="0" kern="1200" dirty="0" err="1">
                <a:solidFill>
                  <a:prstClr val="black"/>
                </a:solidFill>
                <a:latin typeface="STZhongsong"/>
                <a:ea typeface="+mn-ea"/>
                <a:cs typeface="STZhongsong"/>
              </a:rPr>
              <a:t>一些激活函数</a:t>
            </a:r>
            <a:r>
              <a:rPr sz="3413" b="0" kern="1200" spc="-192" dirty="0">
                <a:solidFill>
                  <a:prstClr val="black"/>
                </a:solidFill>
                <a:latin typeface="STZhongsong"/>
                <a:ea typeface="+mn-ea"/>
                <a:cs typeface="STZhongsong"/>
              </a:rPr>
              <a:t> </a:t>
            </a:r>
            <a:r>
              <a:rPr sz="3413" b="0" kern="120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(</a:t>
            </a:r>
            <a:r>
              <a:rPr sz="3413" b="0" kern="1200" dirty="0">
                <a:solidFill>
                  <a:prstClr val="black"/>
                </a:solidFill>
                <a:latin typeface="STZhongsong"/>
                <a:ea typeface="+mn-ea"/>
                <a:cs typeface="STZhongsong"/>
              </a:rPr>
              <a:t>例如</a:t>
            </a:r>
            <a:r>
              <a:rPr sz="3413" b="0" kern="1200" spc="-185" dirty="0">
                <a:solidFill>
                  <a:prstClr val="black"/>
                </a:solidFill>
                <a:latin typeface="STZhongsong"/>
                <a:ea typeface="+mn-ea"/>
                <a:cs typeface="STZhongsong"/>
              </a:rPr>
              <a:t> </a:t>
            </a:r>
            <a:r>
              <a:rPr sz="3413" b="0" kern="1200" spc="-7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Sigmoid)</a:t>
            </a:r>
            <a:r>
              <a:rPr sz="3413" b="0" kern="1200" spc="7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sz="3413" b="0" kern="1200" dirty="0">
                <a:solidFill>
                  <a:prstClr val="black"/>
                </a:solidFill>
                <a:latin typeface="STZhongsong"/>
                <a:ea typeface="+mn-ea"/>
                <a:cs typeface="STZhongsong"/>
              </a:rPr>
              <a:t>在某些范围内梯度很小</a:t>
            </a:r>
          </a:p>
          <a:p>
            <a:pPr marL="397363" indent="-325115" algn="l" defTabSz="1300460" hangingPunct="1">
              <a:spcBef>
                <a:spcPts val="1244"/>
              </a:spcBef>
              <a:buClr>
                <a:srgbClr val="C00000"/>
              </a:buClr>
              <a:buSzPct val="139583"/>
              <a:buFont typeface="Arial"/>
              <a:buChar char="•"/>
              <a:tabLst>
                <a:tab pos="397363" algn="l"/>
              </a:tabLst>
            </a:pPr>
            <a:r>
              <a:rPr sz="3413" b="0" kern="1200" spc="-7" dirty="0">
                <a:solidFill>
                  <a:prstClr val="black"/>
                </a:solidFill>
                <a:latin typeface="STZhongsong"/>
                <a:ea typeface="+mn-ea"/>
                <a:cs typeface="STZhongsong"/>
              </a:rPr>
              <a:t>连乘使得梯度不断减</a:t>
            </a:r>
            <a:r>
              <a:rPr sz="3413" b="0" kern="1200" dirty="0">
                <a:solidFill>
                  <a:prstClr val="black"/>
                </a:solidFill>
                <a:latin typeface="STZhongsong"/>
                <a:ea typeface="+mn-ea"/>
                <a:cs typeface="STZhongsong"/>
              </a:rPr>
              <a:t>小</a:t>
            </a:r>
            <a:r>
              <a:rPr sz="3413" b="0" kern="120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,</a:t>
            </a:r>
            <a:r>
              <a:rPr sz="3413" b="0" kern="1200" spc="-28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sz="3413" b="0" kern="1200" spc="-7" dirty="0">
                <a:solidFill>
                  <a:prstClr val="black"/>
                </a:solidFill>
                <a:latin typeface="STZhongsong"/>
                <a:ea typeface="+mn-ea"/>
                <a:cs typeface="STZhongsong"/>
              </a:rPr>
              <a:t>导致梯度消失</a:t>
            </a:r>
            <a:endParaRPr sz="3413" b="0" kern="1200" dirty="0">
              <a:solidFill>
                <a:prstClr val="black"/>
              </a:solidFill>
              <a:latin typeface="STZhongsong"/>
              <a:ea typeface="+mn-ea"/>
              <a:cs typeface="STZhongsong"/>
            </a:endParaRPr>
          </a:p>
          <a:p>
            <a:pPr marL="397363" indent="-325115" algn="l" defTabSz="1300460" hangingPunct="1">
              <a:spcBef>
                <a:spcPts val="1252"/>
              </a:spcBef>
              <a:buClr>
                <a:srgbClr val="C00000"/>
              </a:buClr>
              <a:buSzPct val="139583"/>
              <a:buFont typeface="Arial"/>
              <a:buChar char="•"/>
              <a:tabLst>
                <a:tab pos="397363" algn="l"/>
              </a:tabLst>
            </a:pPr>
            <a:r>
              <a:rPr sz="3413" b="0" kern="1200" dirty="0" err="1">
                <a:solidFill>
                  <a:prstClr val="black"/>
                </a:solidFill>
                <a:latin typeface="STZhongsong"/>
                <a:ea typeface="+mn-ea"/>
                <a:cs typeface="STZhongsong"/>
              </a:rPr>
              <a:t>优化器的效率问题导致了深层网络性能反而下降</a:t>
            </a:r>
            <a:endParaRPr sz="3413" b="0" kern="1200" dirty="0">
              <a:solidFill>
                <a:prstClr val="black"/>
              </a:solidFill>
              <a:latin typeface="STZhongsong"/>
              <a:ea typeface="+mn-ea"/>
              <a:cs typeface="STZhongsong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846425" y="177913"/>
            <a:ext cx="5245268" cy="718558"/>
          </a:xfrm>
          <a:prstGeom prst="rect">
            <a:avLst/>
          </a:prstGeom>
        </p:spPr>
        <p:txBody>
          <a:bodyPr vert="horz" wrap="square" lIns="0" tIns="18062" rIns="0" bIns="0" rtlCol="0">
            <a:spAutoFit/>
          </a:bodyPr>
          <a:lstStyle/>
          <a:p>
            <a:pPr marL="18062">
              <a:spcBef>
                <a:spcPts val="142"/>
              </a:spcBef>
            </a:pPr>
            <a:r>
              <a:rPr sz="4551" b="1" dirty="0"/>
              <a:t>ResNet </a:t>
            </a:r>
            <a:r>
              <a:rPr dirty="0"/>
              <a:t>[He et </a:t>
            </a:r>
            <a:r>
              <a:rPr spc="-7" dirty="0"/>
              <a:t>al.,</a:t>
            </a:r>
            <a:r>
              <a:rPr spc="-128" dirty="0"/>
              <a:t> </a:t>
            </a:r>
            <a:r>
              <a:rPr spc="-7" dirty="0"/>
              <a:t>2015]</a:t>
            </a:r>
            <a:endParaRPr sz="4551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186" algn="l" defTabSz="1300460" hangingPunct="1">
              <a:lnSpc>
                <a:spcPts val="2651"/>
              </a:lnSpc>
            </a:pPr>
            <a:fld id="{81D60167-4931-47E6-BA6A-407CBD079E47}" type="slidenum">
              <a:rPr kern="1200" spc="-7" dirty="0">
                <a:solidFill>
                  <a:prstClr val="white"/>
                </a:solidFill>
                <a:ea typeface="+mn-ea"/>
              </a:rPr>
              <a:pPr marL="54186" algn="l" defTabSz="1300460" hangingPunct="1">
                <a:lnSpc>
                  <a:spcPts val="2651"/>
                </a:lnSpc>
              </a:pPr>
              <a:t>15</a:t>
            </a:fld>
            <a:endParaRPr kern="1200" spc="-7" dirty="0">
              <a:solidFill>
                <a:prstClr val="white"/>
              </a:solidFill>
              <a:ea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BFC07E9-4D0A-9E49-9AAA-549F3B4F1B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454" y="3382808"/>
            <a:ext cx="5534081" cy="1218194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673215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61471" y="8706716"/>
            <a:ext cx="1543417" cy="165269"/>
          </a:xfrm>
          <a:custGeom>
            <a:avLst/>
            <a:gdLst/>
            <a:ahLst/>
            <a:cxnLst/>
            <a:rect l="l" t="t" r="r" b="b"/>
            <a:pathLst>
              <a:path w="1085215" h="116204">
                <a:moveTo>
                  <a:pt x="0" y="115810"/>
                </a:moveTo>
                <a:lnTo>
                  <a:pt x="1084732" y="115810"/>
                </a:lnTo>
                <a:lnTo>
                  <a:pt x="1084732" y="0"/>
                </a:lnTo>
                <a:lnTo>
                  <a:pt x="0" y="0"/>
                </a:lnTo>
                <a:lnTo>
                  <a:pt x="0" y="11581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761471" y="8706716"/>
            <a:ext cx="1543417" cy="165269"/>
          </a:xfrm>
          <a:custGeom>
            <a:avLst/>
            <a:gdLst/>
            <a:ahLst/>
            <a:cxnLst/>
            <a:rect l="l" t="t" r="r" b="b"/>
            <a:pathLst>
              <a:path w="1085215" h="116204">
                <a:moveTo>
                  <a:pt x="0" y="115810"/>
                </a:moveTo>
                <a:lnTo>
                  <a:pt x="1084732" y="115810"/>
                </a:lnTo>
                <a:lnTo>
                  <a:pt x="1084732" y="0"/>
                </a:lnTo>
                <a:lnTo>
                  <a:pt x="0" y="0"/>
                </a:lnTo>
                <a:lnTo>
                  <a:pt x="0" y="115810"/>
                </a:lnTo>
                <a:close/>
              </a:path>
            </a:pathLst>
          </a:custGeom>
          <a:ln w="18287">
            <a:solidFill>
              <a:srgbClr val="434343"/>
            </a:solidFill>
          </a:ln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374865" y="8734892"/>
            <a:ext cx="325120" cy="143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767974" y="1261486"/>
            <a:ext cx="1543417" cy="165269"/>
          </a:xfrm>
          <a:custGeom>
            <a:avLst/>
            <a:gdLst/>
            <a:ahLst/>
            <a:cxnLst/>
            <a:rect l="l" t="t" r="r" b="b"/>
            <a:pathLst>
              <a:path w="1085215" h="116205">
                <a:moveTo>
                  <a:pt x="0" y="115810"/>
                </a:moveTo>
                <a:lnTo>
                  <a:pt x="1084732" y="115810"/>
                </a:lnTo>
                <a:lnTo>
                  <a:pt x="1084732" y="0"/>
                </a:lnTo>
                <a:lnTo>
                  <a:pt x="0" y="0"/>
                </a:lnTo>
                <a:lnTo>
                  <a:pt x="0" y="11581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767974" y="1261486"/>
            <a:ext cx="1543417" cy="165269"/>
          </a:xfrm>
          <a:custGeom>
            <a:avLst/>
            <a:gdLst/>
            <a:ahLst/>
            <a:cxnLst/>
            <a:rect l="l" t="t" r="r" b="b"/>
            <a:pathLst>
              <a:path w="1085215" h="116205">
                <a:moveTo>
                  <a:pt x="0" y="115810"/>
                </a:moveTo>
                <a:lnTo>
                  <a:pt x="1084732" y="115810"/>
                </a:lnTo>
                <a:lnTo>
                  <a:pt x="1084732" y="0"/>
                </a:lnTo>
                <a:lnTo>
                  <a:pt x="0" y="0"/>
                </a:lnTo>
                <a:lnTo>
                  <a:pt x="0" y="115810"/>
                </a:lnTo>
                <a:close/>
              </a:path>
            </a:pathLst>
          </a:custGeom>
          <a:ln w="1828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264325" y="1287474"/>
            <a:ext cx="555954" cy="1159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761471" y="7607829"/>
            <a:ext cx="1543417" cy="165269"/>
          </a:xfrm>
          <a:custGeom>
            <a:avLst/>
            <a:gdLst/>
            <a:ahLst/>
            <a:cxnLst/>
            <a:rect l="l" t="t" r="r" b="b"/>
            <a:pathLst>
              <a:path w="1085215" h="116204">
                <a:moveTo>
                  <a:pt x="0" y="115810"/>
                </a:moveTo>
                <a:lnTo>
                  <a:pt x="1084732" y="115810"/>
                </a:lnTo>
                <a:lnTo>
                  <a:pt x="1084732" y="0"/>
                </a:lnTo>
                <a:lnTo>
                  <a:pt x="0" y="0"/>
                </a:lnTo>
                <a:lnTo>
                  <a:pt x="0" y="115810"/>
                </a:lnTo>
                <a:close/>
              </a:path>
            </a:pathLst>
          </a:custGeom>
          <a:solidFill>
            <a:srgbClr val="EAD1DC"/>
          </a:solid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761471" y="7607829"/>
            <a:ext cx="1543417" cy="165269"/>
          </a:xfrm>
          <a:custGeom>
            <a:avLst/>
            <a:gdLst/>
            <a:ahLst/>
            <a:cxnLst/>
            <a:rect l="l" t="t" r="r" b="b"/>
            <a:pathLst>
              <a:path w="1085215" h="116204">
                <a:moveTo>
                  <a:pt x="0" y="115810"/>
                </a:moveTo>
                <a:lnTo>
                  <a:pt x="1084732" y="115810"/>
                </a:lnTo>
                <a:lnTo>
                  <a:pt x="1084732" y="0"/>
                </a:lnTo>
                <a:lnTo>
                  <a:pt x="0" y="0"/>
                </a:lnTo>
                <a:lnTo>
                  <a:pt x="0" y="115810"/>
                </a:lnTo>
                <a:close/>
              </a:path>
            </a:pathLst>
          </a:custGeom>
          <a:ln w="18288">
            <a:solidFill>
              <a:srgbClr val="731B46"/>
            </a:solidFill>
          </a:ln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097608" y="7638153"/>
            <a:ext cx="238783" cy="1121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392566" y="7665427"/>
            <a:ext cx="350044" cy="1040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807996" y="7638153"/>
            <a:ext cx="162560" cy="11216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759304" y="8466127"/>
            <a:ext cx="1543417" cy="165269"/>
          </a:xfrm>
          <a:custGeom>
            <a:avLst/>
            <a:gdLst/>
            <a:ahLst/>
            <a:cxnLst/>
            <a:rect l="l" t="t" r="r" b="b"/>
            <a:pathLst>
              <a:path w="1085215" h="116204">
                <a:moveTo>
                  <a:pt x="0" y="115810"/>
                </a:moveTo>
                <a:lnTo>
                  <a:pt x="1084732" y="115810"/>
                </a:lnTo>
                <a:lnTo>
                  <a:pt x="1084732" y="0"/>
                </a:lnTo>
                <a:lnTo>
                  <a:pt x="0" y="0"/>
                </a:lnTo>
                <a:lnTo>
                  <a:pt x="0" y="115810"/>
                </a:lnTo>
                <a:close/>
              </a:path>
            </a:pathLst>
          </a:custGeom>
          <a:solidFill>
            <a:srgbClr val="FBE3CD"/>
          </a:solid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759304" y="8466127"/>
            <a:ext cx="1543417" cy="165269"/>
          </a:xfrm>
          <a:custGeom>
            <a:avLst/>
            <a:gdLst/>
            <a:ahLst/>
            <a:cxnLst/>
            <a:rect l="l" t="t" r="r" b="b"/>
            <a:pathLst>
              <a:path w="1085215" h="116204">
                <a:moveTo>
                  <a:pt x="0" y="115810"/>
                </a:moveTo>
                <a:lnTo>
                  <a:pt x="1084732" y="115810"/>
                </a:lnTo>
                <a:lnTo>
                  <a:pt x="1084732" y="0"/>
                </a:lnTo>
                <a:lnTo>
                  <a:pt x="0" y="0"/>
                </a:lnTo>
                <a:lnTo>
                  <a:pt x="0" y="115810"/>
                </a:lnTo>
                <a:close/>
              </a:path>
            </a:pathLst>
          </a:custGeom>
          <a:ln w="18288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982552" y="8498258"/>
            <a:ext cx="234086" cy="109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274440" y="8523580"/>
            <a:ext cx="349865" cy="1063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689508" y="8495603"/>
            <a:ext cx="162560" cy="1148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1899935" y="8492134"/>
            <a:ext cx="56896" cy="119211"/>
          </a:xfrm>
          <a:custGeom>
            <a:avLst/>
            <a:gdLst/>
            <a:ahLst/>
            <a:cxnLst/>
            <a:rect l="l" t="t" r="r" b="b"/>
            <a:pathLst>
              <a:path w="40004" h="83820">
                <a:moveTo>
                  <a:pt x="39877" y="0"/>
                </a:moveTo>
                <a:lnTo>
                  <a:pt x="34162" y="0"/>
                </a:lnTo>
                <a:lnTo>
                  <a:pt x="0" y="83197"/>
                </a:lnTo>
                <a:lnTo>
                  <a:pt x="5968" y="83197"/>
                </a:lnTo>
                <a:lnTo>
                  <a:pt x="39877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2006681" y="8495602"/>
            <a:ext cx="60508" cy="39737"/>
          </a:xfrm>
          <a:custGeom>
            <a:avLst/>
            <a:gdLst/>
            <a:ahLst/>
            <a:cxnLst/>
            <a:rect l="l" t="t" r="r" b="b"/>
            <a:pathLst>
              <a:path w="42545" h="27939">
                <a:moveTo>
                  <a:pt x="32003" y="0"/>
                </a:moveTo>
                <a:lnTo>
                  <a:pt x="16763" y="0"/>
                </a:lnTo>
                <a:lnTo>
                  <a:pt x="10668" y="2438"/>
                </a:lnTo>
                <a:lnTo>
                  <a:pt x="2031" y="12179"/>
                </a:lnTo>
                <a:lnTo>
                  <a:pt x="0" y="18669"/>
                </a:lnTo>
                <a:lnTo>
                  <a:pt x="0" y="27914"/>
                </a:lnTo>
                <a:lnTo>
                  <a:pt x="6857" y="27914"/>
                </a:lnTo>
                <a:lnTo>
                  <a:pt x="6857" y="26225"/>
                </a:lnTo>
                <a:lnTo>
                  <a:pt x="7111" y="19862"/>
                </a:lnTo>
                <a:lnTo>
                  <a:pt x="8762" y="14922"/>
                </a:lnTo>
                <a:lnTo>
                  <a:pt x="14731" y="7797"/>
                </a:lnTo>
                <a:lnTo>
                  <a:pt x="19050" y="5994"/>
                </a:lnTo>
                <a:lnTo>
                  <a:pt x="42036" y="5994"/>
                </a:lnTo>
                <a:lnTo>
                  <a:pt x="37719" y="1993"/>
                </a:lnTo>
                <a:lnTo>
                  <a:pt x="32003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2003973" y="8504127"/>
            <a:ext cx="73152" cy="104761"/>
          </a:xfrm>
          <a:custGeom>
            <a:avLst/>
            <a:gdLst/>
            <a:ahLst/>
            <a:cxnLst/>
            <a:rect l="l" t="t" r="r" b="b"/>
            <a:pathLst>
              <a:path w="51434" h="73660">
                <a:moveTo>
                  <a:pt x="43941" y="0"/>
                </a:moveTo>
                <a:lnTo>
                  <a:pt x="31496" y="0"/>
                </a:lnTo>
                <a:lnTo>
                  <a:pt x="35559" y="1498"/>
                </a:lnTo>
                <a:lnTo>
                  <a:pt x="42036" y="7492"/>
                </a:lnTo>
                <a:lnTo>
                  <a:pt x="43560" y="11366"/>
                </a:lnTo>
                <a:lnTo>
                  <a:pt x="43560" y="20980"/>
                </a:lnTo>
                <a:lnTo>
                  <a:pt x="42036" y="25234"/>
                </a:lnTo>
                <a:lnTo>
                  <a:pt x="38988" y="28854"/>
                </a:lnTo>
                <a:lnTo>
                  <a:pt x="36067" y="32473"/>
                </a:lnTo>
                <a:lnTo>
                  <a:pt x="30352" y="36969"/>
                </a:lnTo>
                <a:lnTo>
                  <a:pt x="0" y="67335"/>
                </a:lnTo>
                <a:lnTo>
                  <a:pt x="0" y="73075"/>
                </a:lnTo>
                <a:lnTo>
                  <a:pt x="51053" y="73075"/>
                </a:lnTo>
                <a:lnTo>
                  <a:pt x="51053" y="66522"/>
                </a:lnTo>
                <a:lnTo>
                  <a:pt x="7874" y="66522"/>
                </a:lnTo>
                <a:lnTo>
                  <a:pt x="8508" y="63525"/>
                </a:lnTo>
                <a:lnTo>
                  <a:pt x="10159" y="60464"/>
                </a:lnTo>
                <a:lnTo>
                  <a:pt x="15875" y="54216"/>
                </a:lnTo>
                <a:lnTo>
                  <a:pt x="20700" y="50533"/>
                </a:lnTo>
                <a:lnTo>
                  <a:pt x="36449" y="40906"/>
                </a:lnTo>
                <a:lnTo>
                  <a:pt x="42417" y="35915"/>
                </a:lnTo>
                <a:lnTo>
                  <a:pt x="49022" y="26542"/>
                </a:lnTo>
                <a:lnTo>
                  <a:pt x="50546" y="21920"/>
                </a:lnTo>
                <a:lnTo>
                  <a:pt x="50673" y="9372"/>
                </a:lnTo>
                <a:lnTo>
                  <a:pt x="48386" y="4000"/>
                </a:lnTo>
                <a:lnTo>
                  <a:pt x="43941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759304" y="1499906"/>
            <a:ext cx="1543417" cy="165269"/>
          </a:xfrm>
          <a:custGeom>
            <a:avLst/>
            <a:gdLst/>
            <a:ahLst/>
            <a:cxnLst/>
            <a:rect l="l" t="t" r="r" b="b"/>
            <a:pathLst>
              <a:path w="1085215" h="116205">
                <a:moveTo>
                  <a:pt x="0" y="115810"/>
                </a:moveTo>
                <a:lnTo>
                  <a:pt x="1084732" y="115810"/>
                </a:lnTo>
                <a:lnTo>
                  <a:pt x="1084732" y="0"/>
                </a:lnTo>
                <a:lnTo>
                  <a:pt x="0" y="0"/>
                </a:lnTo>
                <a:lnTo>
                  <a:pt x="0" y="115810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759304" y="1499906"/>
            <a:ext cx="1543417" cy="165269"/>
          </a:xfrm>
          <a:custGeom>
            <a:avLst/>
            <a:gdLst/>
            <a:ahLst/>
            <a:cxnLst/>
            <a:rect l="l" t="t" r="r" b="b"/>
            <a:pathLst>
              <a:path w="1085215" h="116205">
                <a:moveTo>
                  <a:pt x="0" y="115810"/>
                </a:moveTo>
                <a:lnTo>
                  <a:pt x="1084732" y="115810"/>
                </a:lnTo>
                <a:lnTo>
                  <a:pt x="1084732" y="0"/>
                </a:lnTo>
                <a:lnTo>
                  <a:pt x="0" y="0"/>
                </a:lnTo>
                <a:lnTo>
                  <a:pt x="0" y="115810"/>
                </a:lnTo>
                <a:close/>
              </a:path>
            </a:pathLst>
          </a:custGeom>
          <a:ln w="18288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1246983" y="1525897"/>
            <a:ext cx="179177" cy="11812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1490283" y="1530412"/>
            <a:ext cx="39737" cy="111986"/>
          </a:xfrm>
          <a:custGeom>
            <a:avLst/>
            <a:gdLst/>
            <a:ahLst/>
            <a:cxnLst/>
            <a:rect l="l" t="t" r="r" b="b"/>
            <a:pathLst>
              <a:path w="27940" h="78740">
                <a:moveTo>
                  <a:pt x="27431" y="0"/>
                </a:moveTo>
                <a:lnTo>
                  <a:pt x="21717" y="0"/>
                </a:lnTo>
                <a:lnTo>
                  <a:pt x="21209" y="3809"/>
                </a:lnTo>
                <a:lnTo>
                  <a:pt x="20320" y="6730"/>
                </a:lnTo>
                <a:lnTo>
                  <a:pt x="18923" y="8762"/>
                </a:lnTo>
                <a:lnTo>
                  <a:pt x="17779" y="10921"/>
                </a:lnTo>
                <a:lnTo>
                  <a:pt x="15748" y="12445"/>
                </a:lnTo>
                <a:lnTo>
                  <a:pt x="10668" y="14477"/>
                </a:lnTo>
                <a:lnTo>
                  <a:pt x="6350" y="14986"/>
                </a:lnTo>
                <a:lnTo>
                  <a:pt x="0" y="15112"/>
                </a:lnTo>
                <a:lnTo>
                  <a:pt x="0" y="20192"/>
                </a:lnTo>
                <a:lnTo>
                  <a:pt x="20447" y="20192"/>
                </a:lnTo>
                <a:lnTo>
                  <a:pt x="20447" y="78231"/>
                </a:lnTo>
                <a:lnTo>
                  <a:pt x="27431" y="78231"/>
                </a:lnTo>
                <a:lnTo>
                  <a:pt x="27431" y="0"/>
                </a:lnTo>
                <a:close/>
              </a:path>
            </a:pathLst>
          </a:custGeom>
          <a:solidFill>
            <a:srgbClr val="37761C"/>
          </a:solid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567950" y="1529327"/>
            <a:ext cx="252328" cy="1146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0761471" y="8227706"/>
            <a:ext cx="1543417" cy="165269"/>
          </a:xfrm>
          <a:custGeom>
            <a:avLst/>
            <a:gdLst/>
            <a:ahLst/>
            <a:cxnLst/>
            <a:rect l="l" t="t" r="r" b="b"/>
            <a:pathLst>
              <a:path w="1085215" h="116204">
                <a:moveTo>
                  <a:pt x="0" y="115810"/>
                </a:moveTo>
                <a:lnTo>
                  <a:pt x="1084732" y="115810"/>
                </a:lnTo>
                <a:lnTo>
                  <a:pt x="1084732" y="0"/>
                </a:lnTo>
                <a:lnTo>
                  <a:pt x="0" y="0"/>
                </a:lnTo>
                <a:lnTo>
                  <a:pt x="0" y="11581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761471" y="8227706"/>
            <a:ext cx="1543417" cy="165269"/>
          </a:xfrm>
          <a:custGeom>
            <a:avLst/>
            <a:gdLst/>
            <a:ahLst/>
            <a:cxnLst/>
            <a:rect l="l" t="t" r="r" b="b"/>
            <a:pathLst>
              <a:path w="1085215" h="116204">
                <a:moveTo>
                  <a:pt x="0" y="115810"/>
                </a:moveTo>
                <a:lnTo>
                  <a:pt x="1084732" y="115810"/>
                </a:lnTo>
                <a:lnTo>
                  <a:pt x="1084732" y="0"/>
                </a:lnTo>
                <a:lnTo>
                  <a:pt x="0" y="0"/>
                </a:lnTo>
                <a:lnTo>
                  <a:pt x="0" y="115810"/>
                </a:lnTo>
                <a:close/>
              </a:path>
            </a:pathLst>
          </a:custGeom>
          <a:ln w="18288">
            <a:solidFill>
              <a:srgbClr val="4985E7"/>
            </a:solidFill>
          </a:ln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1394372" y="8255879"/>
            <a:ext cx="281771" cy="1148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744133" y="4248234"/>
            <a:ext cx="1915499" cy="397852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454699" y="3941900"/>
            <a:ext cx="136370" cy="455010"/>
          </a:xfrm>
          <a:prstGeom prst="rect">
            <a:avLst/>
          </a:prstGeom>
        </p:spPr>
        <p:txBody>
          <a:bodyPr vert="horz" wrap="square" lIns="0" tIns="17159" rIns="0" bIns="0" rtlCol="0">
            <a:spAutoFit/>
          </a:bodyPr>
          <a:lstStyle/>
          <a:p>
            <a:pPr marL="18062" algn="l" defTabSz="1300460" hangingPunct="1">
              <a:spcBef>
                <a:spcPts val="135"/>
              </a:spcBef>
            </a:pPr>
            <a:r>
              <a:rPr sz="1422" b="0" kern="1200" spc="-1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..</a:t>
            </a:r>
            <a:endParaRPr sz="1422" b="0" kern="1200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L="18062" algn="l" defTabSz="1300460" hangingPunct="1"/>
            <a:r>
              <a:rPr sz="1422" b="0" kern="1200" spc="-7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.</a:t>
            </a:r>
            <a:endParaRPr sz="1422" b="0" kern="12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0748467" y="1727488"/>
            <a:ext cx="1926517" cy="241761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1394372" y="1768651"/>
            <a:ext cx="283938" cy="1148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372200" y="6907824"/>
            <a:ext cx="459684" cy="325516"/>
          </a:xfrm>
          <a:prstGeom prst="rect">
            <a:avLst/>
          </a:prstGeom>
        </p:spPr>
        <p:txBody>
          <a:bodyPr vert="horz" wrap="square" lIns="0" tIns="18965" rIns="0" bIns="0" rtlCol="0">
            <a:spAutoFit/>
          </a:bodyPr>
          <a:lstStyle/>
          <a:p>
            <a:pPr marL="18062" algn="l" defTabSz="1300460" hangingPunct="1">
              <a:spcBef>
                <a:spcPts val="149"/>
              </a:spcBef>
            </a:pPr>
            <a:r>
              <a:rPr sz="1991" b="0" kern="120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relu</a:t>
            </a:r>
            <a:endParaRPr sz="1991" b="0" kern="12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696672" y="7369458"/>
            <a:ext cx="1231844" cy="442524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310845"/>
                </a:moveTo>
                <a:lnTo>
                  <a:pt x="865593" y="310845"/>
                </a:lnTo>
                <a:lnTo>
                  <a:pt x="865593" y="0"/>
                </a:lnTo>
                <a:lnTo>
                  <a:pt x="0" y="0"/>
                </a:lnTo>
                <a:lnTo>
                  <a:pt x="0" y="310845"/>
                </a:lnTo>
                <a:close/>
              </a:path>
            </a:pathLst>
          </a:custGeom>
          <a:solidFill>
            <a:srgbClr val="FBE3CD"/>
          </a:solid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696672" y="7369458"/>
            <a:ext cx="1231844" cy="442524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310845"/>
                </a:moveTo>
                <a:lnTo>
                  <a:pt x="865593" y="310845"/>
                </a:lnTo>
                <a:lnTo>
                  <a:pt x="865593" y="0"/>
                </a:lnTo>
                <a:lnTo>
                  <a:pt x="0" y="0"/>
                </a:lnTo>
                <a:lnTo>
                  <a:pt x="0" y="310845"/>
                </a:lnTo>
                <a:close/>
              </a:path>
            </a:pathLst>
          </a:custGeom>
          <a:ln w="18288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095488" y="7555789"/>
            <a:ext cx="441620" cy="11848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696672" y="6372423"/>
            <a:ext cx="1231844" cy="442524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310845"/>
                </a:moveTo>
                <a:lnTo>
                  <a:pt x="865593" y="310845"/>
                </a:lnTo>
                <a:lnTo>
                  <a:pt x="865593" y="0"/>
                </a:lnTo>
                <a:lnTo>
                  <a:pt x="0" y="0"/>
                </a:lnTo>
                <a:lnTo>
                  <a:pt x="0" y="310845"/>
                </a:lnTo>
                <a:close/>
              </a:path>
            </a:pathLst>
          </a:custGeom>
          <a:solidFill>
            <a:srgbClr val="FBE3CD"/>
          </a:solid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696672" y="6372423"/>
            <a:ext cx="1231844" cy="442524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310845"/>
                </a:moveTo>
                <a:lnTo>
                  <a:pt x="865593" y="310845"/>
                </a:lnTo>
                <a:lnTo>
                  <a:pt x="865593" y="0"/>
                </a:lnTo>
                <a:lnTo>
                  <a:pt x="0" y="0"/>
                </a:lnTo>
                <a:lnTo>
                  <a:pt x="0" y="310845"/>
                </a:lnTo>
                <a:close/>
              </a:path>
            </a:pathLst>
          </a:custGeom>
          <a:ln w="18288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095488" y="6558753"/>
            <a:ext cx="441620" cy="11848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312235" y="6896878"/>
            <a:ext cx="0" cy="472327"/>
          </a:xfrm>
          <a:custGeom>
            <a:avLst/>
            <a:gdLst/>
            <a:ahLst/>
            <a:cxnLst/>
            <a:rect l="l" t="t" r="r" b="b"/>
            <a:pathLst>
              <a:path h="332104">
                <a:moveTo>
                  <a:pt x="0" y="332104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290560" y="6836191"/>
            <a:ext cx="43349" cy="60508"/>
          </a:xfrm>
          <a:custGeom>
            <a:avLst/>
            <a:gdLst/>
            <a:ahLst/>
            <a:cxnLst/>
            <a:rect l="l" t="t" r="r" b="b"/>
            <a:pathLst>
              <a:path w="30479" h="42545">
                <a:moveTo>
                  <a:pt x="15112" y="0"/>
                </a:moveTo>
                <a:lnTo>
                  <a:pt x="0" y="42036"/>
                </a:lnTo>
                <a:lnTo>
                  <a:pt x="30225" y="42036"/>
                </a:lnTo>
                <a:lnTo>
                  <a:pt x="151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290560" y="6836191"/>
            <a:ext cx="43349" cy="60508"/>
          </a:xfrm>
          <a:custGeom>
            <a:avLst/>
            <a:gdLst/>
            <a:ahLst/>
            <a:cxnLst/>
            <a:rect l="l" t="t" r="r" b="b"/>
            <a:pathLst>
              <a:path w="30479" h="42545">
                <a:moveTo>
                  <a:pt x="30225" y="42036"/>
                </a:moveTo>
                <a:lnTo>
                  <a:pt x="15112" y="0"/>
                </a:lnTo>
                <a:lnTo>
                  <a:pt x="0" y="42036"/>
                </a:lnTo>
                <a:lnTo>
                  <a:pt x="30225" y="4203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312235" y="6053735"/>
            <a:ext cx="0" cy="320604"/>
          </a:xfrm>
          <a:custGeom>
            <a:avLst/>
            <a:gdLst/>
            <a:ahLst/>
            <a:cxnLst/>
            <a:rect l="l" t="t" r="r" b="b"/>
            <a:pathLst>
              <a:path h="225425">
                <a:moveTo>
                  <a:pt x="0" y="224917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290560" y="5990877"/>
            <a:ext cx="43349" cy="62315"/>
          </a:xfrm>
          <a:custGeom>
            <a:avLst/>
            <a:gdLst/>
            <a:ahLst/>
            <a:cxnLst/>
            <a:rect l="l" t="t" r="r" b="b"/>
            <a:pathLst>
              <a:path w="30479" h="43814">
                <a:moveTo>
                  <a:pt x="15112" y="0"/>
                </a:moveTo>
                <a:lnTo>
                  <a:pt x="0" y="43561"/>
                </a:lnTo>
                <a:lnTo>
                  <a:pt x="30225" y="43561"/>
                </a:lnTo>
                <a:lnTo>
                  <a:pt x="151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8290560" y="5990877"/>
            <a:ext cx="43349" cy="62315"/>
          </a:xfrm>
          <a:custGeom>
            <a:avLst/>
            <a:gdLst/>
            <a:ahLst/>
            <a:cxnLst/>
            <a:rect l="l" t="t" r="r" b="b"/>
            <a:pathLst>
              <a:path w="30479" h="43814">
                <a:moveTo>
                  <a:pt x="30225" y="43561"/>
                </a:moveTo>
                <a:lnTo>
                  <a:pt x="15112" y="0"/>
                </a:lnTo>
                <a:lnTo>
                  <a:pt x="0" y="43561"/>
                </a:lnTo>
                <a:lnTo>
                  <a:pt x="30225" y="43561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210363" y="7824554"/>
            <a:ext cx="203740" cy="51369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398934" y="5876002"/>
            <a:ext cx="1241778" cy="2362539"/>
          </a:xfrm>
          <a:custGeom>
            <a:avLst/>
            <a:gdLst/>
            <a:ahLst/>
            <a:cxnLst/>
            <a:rect l="l" t="t" r="r" b="b"/>
            <a:pathLst>
              <a:path w="873125" h="1661160">
                <a:moveTo>
                  <a:pt x="0" y="1660918"/>
                </a:moveTo>
                <a:lnTo>
                  <a:pt x="45085" y="1659445"/>
                </a:lnTo>
                <a:lnTo>
                  <a:pt x="90042" y="1655089"/>
                </a:lnTo>
                <a:lnTo>
                  <a:pt x="134747" y="1647964"/>
                </a:lnTo>
                <a:lnTo>
                  <a:pt x="179070" y="1638160"/>
                </a:lnTo>
                <a:lnTo>
                  <a:pt x="222885" y="1625790"/>
                </a:lnTo>
                <a:lnTo>
                  <a:pt x="266191" y="1610956"/>
                </a:lnTo>
                <a:lnTo>
                  <a:pt x="308863" y="1593748"/>
                </a:lnTo>
                <a:lnTo>
                  <a:pt x="350647" y="1574292"/>
                </a:lnTo>
                <a:lnTo>
                  <a:pt x="391667" y="1552663"/>
                </a:lnTo>
                <a:lnTo>
                  <a:pt x="431673" y="1528978"/>
                </a:lnTo>
                <a:lnTo>
                  <a:pt x="470662" y="1503349"/>
                </a:lnTo>
                <a:lnTo>
                  <a:pt x="508380" y="1475867"/>
                </a:lnTo>
                <a:lnTo>
                  <a:pt x="544957" y="1446657"/>
                </a:lnTo>
                <a:lnTo>
                  <a:pt x="580009" y="1415796"/>
                </a:lnTo>
                <a:lnTo>
                  <a:pt x="613664" y="1383284"/>
                </a:lnTo>
                <a:lnTo>
                  <a:pt x="645795" y="1349502"/>
                </a:lnTo>
                <a:lnTo>
                  <a:pt x="676148" y="1314323"/>
                </a:lnTo>
                <a:lnTo>
                  <a:pt x="704723" y="1277874"/>
                </a:lnTo>
                <a:lnTo>
                  <a:pt x="731520" y="1240282"/>
                </a:lnTo>
                <a:lnTo>
                  <a:pt x="756284" y="1201674"/>
                </a:lnTo>
                <a:lnTo>
                  <a:pt x="778891" y="1162177"/>
                </a:lnTo>
                <a:lnTo>
                  <a:pt x="799338" y="1121918"/>
                </a:lnTo>
                <a:lnTo>
                  <a:pt x="817499" y="1080770"/>
                </a:lnTo>
                <a:lnTo>
                  <a:pt x="833247" y="1039113"/>
                </a:lnTo>
                <a:lnTo>
                  <a:pt x="846581" y="996950"/>
                </a:lnTo>
                <a:lnTo>
                  <a:pt x="857250" y="954405"/>
                </a:lnTo>
                <a:lnTo>
                  <a:pt x="865251" y="911479"/>
                </a:lnTo>
                <a:lnTo>
                  <a:pt x="870457" y="868299"/>
                </a:lnTo>
                <a:lnTo>
                  <a:pt x="872744" y="825119"/>
                </a:lnTo>
                <a:lnTo>
                  <a:pt x="871727" y="776986"/>
                </a:lnTo>
                <a:lnTo>
                  <a:pt x="867155" y="728853"/>
                </a:lnTo>
                <a:lnTo>
                  <a:pt x="859281" y="681101"/>
                </a:lnTo>
                <a:lnTo>
                  <a:pt x="847978" y="633730"/>
                </a:lnTo>
                <a:lnTo>
                  <a:pt x="833501" y="586994"/>
                </a:lnTo>
                <a:lnTo>
                  <a:pt x="816101" y="540893"/>
                </a:lnTo>
                <a:lnTo>
                  <a:pt x="795781" y="495681"/>
                </a:lnTo>
                <a:lnTo>
                  <a:pt x="772795" y="451485"/>
                </a:lnTo>
                <a:lnTo>
                  <a:pt x="747268" y="408431"/>
                </a:lnTo>
                <a:lnTo>
                  <a:pt x="719201" y="366649"/>
                </a:lnTo>
                <a:lnTo>
                  <a:pt x="688975" y="326390"/>
                </a:lnTo>
                <a:lnTo>
                  <a:pt x="656590" y="287528"/>
                </a:lnTo>
                <a:lnTo>
                  <a:pt x="622173" y="250571"/>
                </a:lnTo>
                <a:lnTo>
                  <a:pt x="582929" y="212471"/>
                </a:lnTo>
                <a:lnTo>
                  <a:pt x="541654" y="176784"/>
                </a:lnTo>
                <a:lnTo>
                  <a:pt x="498601" y="143637"/>
                </a:lnTo>
                <a:lnTo>
                  <a:pt x="454025" y="113156"/>
                </a:lnTo>
                <a:lnTo>
                  <a:pt x="407924" y="85598"/>
                </a:lnTo>
                <a:lnTo>
                  <a:pt x="360679" y="61087"/>
                </a:lnTo>
                <a:lnTo>
                  <a:pt x="324485" y="44958"/>
                </a:lnTo>
                <a:lnTo>
                  <a:pt x="287909" y="30606"/>
                </a:lnTo>
                <a:lnTo>
                  <a:pt x="250825" y="18287"/>
                </a:lnTo>
                <a:lnTo>
                  <a:pt x="213360" y="8128"/>
                </a:lnTo>
                <a:lnTo>
                  <a:pt x="185165" y="1778"/>
                </a:lnTo>
                <a:lnTo>
                  <a:pt x="175767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513808" y="5817482"/>
            <a:ext cx="153887" cy="11487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855108" y="6802593"/>
            <a:ext cx="205909" cy="324604"/>
          </a:xfrm>
          <a:prstGeom prst="rect">
            <a:avLst/>
          </a:prstGeom>
        </p:spPr>
        <p:txBody>
          <a:bodyPr vert="horz" wrap="square" lIns="0" tIns="18062" rIns="0" bIns="0" rtlCol="0">
            <a:spAutoFit/>
          </a:bodyPr>
          <a:lstStyle/>
          <a:p>
            <a:pPr marL="18062" algn="l" defTabSz="1300460" hangingPunct="1">
              <a:spcBef>
                <a:spcPts val="142"/>
              </a:spcBef>
            </a:pPr>
            <a:r>
              <a:rPr sz="1991" b="0" kern="120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X</a:t>
            </a:r>
            <a:endParaRPr sz="1991" b="0" kern="12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150111" y="5600913"/>
            <a:ext cx="876921" cy="324604"/>
          </a:xfrm>
          <a:prstGeom prst="rect">
            <a:avLst/>
          </a:prstGeom>
        </p:spPr>
        <p:txBody>
          <a:bodyPr vert="horz" wrap="square" lIns="0" tIns="18062" rIns="0" bIns="0" rtlCol="0">
            <a:spAutoFit/>
          </a:bodyPr>
          <a:lstStyle/>
          <a:p>
            <a:pPr marL="18062" algn="l" defTabSz="1300460" hangingPunct="1">
              <a:spcBef>
                <a:spcPts val="142"/>
              </a:spcBef>
            </a:pPr>
            <a:r>
              <a:rPr sz="1991" b="0" kern="1200" spc="-1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F(x) </a:t>
            </a:r>
            <a:r>
              <a:rPr sz="1991" b="0" kern="120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+</a:t>
            </a:r>
            <a:r>
              <a:rPr sz="1991" b="0" kern="1200" spc="-256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sz="1991" b="0" kern="120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x</a:t>
            </a:r>
            <a:endParaRPr sz="1991" b="0" kern="12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746601" y="6854613"/>
            <a:ext cx="483164" cy="324604"/>
          </a:xfrm>
          <a:prstGeom prst="rect">
            <a:avLst/>
          </a:prstGeom>
        </p:spPr>
        <p:txBody>
          <a:bodyPr vert="horz" wrap="square" lIns="0" tIns="18062" rIns="0" bIns="0" rtlCol="0">
            <a:spAutoFit/>
          </a:bodyPr>
          <a:lstStyle/>
          <a:p>
            <a:pPr marL="18062" algn="l" defTabSz="1300460" hangingPunct="1">
              <a:spcBef>
                <a:spcPts val="142"/>
              </a:spcBef>
            </a:pPr>
            <a:r>
              <a:rPr sz="1991" b="0" kern="1200" spc="-1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F</a:t>
            </a:r>
            <a:r>
              <a:rPr sz="1991" b="0" kern="120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(</a:t>
            </a:r>
            <a:r>
              <a:rPr sz="1991" b="0" kern="1200" spc="-28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x</a:t>
            </a:r>
            <a:r>
              <a:rPr sz="1991" b="0" kern="120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)</a:t>
            </a:r>
            <a:endParaRPr sz="1991" b="0" kern="12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480574" y="5282658"/>
            <a:ext cx="459684" cy="324604"/>
          </a:xfrm>
          <a:prstGeom prst="rect">
            <a:avLst/>
          </a:prstGeom>
        </p:spPr>
        <p:txBody>
          <a:bodyPr vert="horz" wrap="square" lIns="0" tIns="18062" rIns="0" bIns="0" rtlCol="0">
            <a:spAutoFit/>
          </a:bodyPr>
          <a:lstStyle/>
          <a:p>
            <a:pPr marL="18062" algn="l" defTabSz="1300460" hangingPunct="1">
              <a:spcBef>
                <a:spcPts val="142"/>
              </a:spcBef>
            </a:pPr>
            <a:r>
              <a:rPr sz="1991" b="0" kern="120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relu</a:t>
            </a:r>
            <a:endParaRPr sz="1991" b="0" kern="12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8312235" y="5295122"/>
            <a:ext cx="0" cy="320604"/>
          </a:xfrm>
          <a:custGeom>
            <a:avLst/>
            <a:gdLst/>
            <a:ahLst/>
            <a:cxnLst/>
            <a:rect l="l" t="t" r="r" b="b"/>
            <a:pathLst>
              <a:path h="225425">
                <a:moveTo>
                  <a:pt x="0" y="224917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290560" y="5232264"/>
            <a:ext cx="43349" cy="62315"/>
          </a:xfrm>
          <a:custGeom>
            <a:avLst/>
            <a:gdLst/>
            <a:ahLst/>
            <a:cxnLst/>
            <a:rect l="l" t="t" r="r" b="b"/>
            <a:pathLst>
              <a:path w="30479" h="43814">
                <a:moveTo>
                  <a:pt x="15112" y="0"/>
                </a:moveTo>
                <a:lnTo>
                  <a:pt x="0" y="43561"/>
                </a:lnTo>
                <a:lnTo>
                  <a:pt x="30225" y="43561"/>
                </a:lnTo>
                <a:lnTo>
                  <a:pt x="151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8290560" y="5232264"/>
            <a:ext cx="43349" cy="62315"/>
          </a:xfrm>
          <a:custGeom>
            <a:avLst/>
            <a:gdLst/>
            <a:ahLst/>
            <a:cxnLst/>
            <a:rect l="l" t="t" r="r" b="b"/>
            <a:pathLst>
              <a:path w="30479" h="43814">
                <a:moveTo>
                  <a:pt x="30225" y="43561"/>
                </a:moveTo>
                <a:lnTo>
                  <a:pt x="15112" y="0"/>
                </a:lnTo>
                <a:lnTo>
                  <a:pt x="0" y="43561"/>
                </a:lnTo>
                <a:lnTo>
                  <a:pt x="30225" y="43561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8192662" y="8322350"/>
            <a:ext cx="205909" cy="324604"/>
          </a:xfrm>
          <a:prstGeom prst="rect">
            <a:avLst/>
          </a:prstGeom>
        </p:spPr>
        <p:txBody>
          <a:bodyPr vert="horz" wrap="square" lIns="0" tIns="18062" rIns="0" bIns="0" rtlCol="0">
            <a:spAutoFit/>
          </a:bodyPr>
          <a:lstStyle/>
          <a:p>
            <a:pPr marL="18062" algn="l" defTabSz="1300460" hangingPunct="1">
              <a:spcBef>
                <a:spcPts val="142"/>
              </a:spcBef>
            </a:pPr>
            <a:r>
              <a:rPr sz="1991" b="0" kern="120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X</a:t>
            </a:r>
            <a:endParaRPr sz="1991" b="0" kern="12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8136670" y="5685266"/>
            <a:ext cx="350406" cy="350406"/>
          </a:xfrm>
          <a:custGeom>
            <a:avLst/>
            <a:gdLst/>
            <a:ahLst/>
            <a:cxnLst/>
            <a:rect l="l" t="t" r="r" b="b"/>
            <a:pathLst>
              <a:path w="246379" h="246379">
                <a:moveTo>
                  <a:pt x="0" y="123190"/>
                </a:moveTo>
                <a:lnTo>
                  <a:pt x="9651" y="75184"/>
                </a:lnTo>
                <a:lnTo>
                  <a:pt x="36067" y="36068"/>
                </a:lnTo>
                <a:lnTo>
                  <a:pt x="75183" y="9652"/>
                </a:lnTo>
                <a:lnTo>
                  <a:pt x="123189" y="0"/>
                </a:lnTo>
                <a:lnTo>
                  <a:pt x="170306" y="9398"/>
                </a:lnTo>
                <a:lnTo>
                  <a:pt x="210312" y="36068"/>
                </a:lnTo>
                <a:lnTo>
                  <a:pt x="236981" y="76073"/>
                </a:lnTo>
                <a:lnTo>
                  <a:pt x="246379" y="123190"/>
                </a:lnTo>
                <a:lnTo>
                  <a:pt x="236727" y="171196"/>
                </a:lnTo>
                <a:lnTo>
                  <a:pt x="210312" y="210312"/>
                </a:lnTo>
                <a:lnTo>
                  <a:pt x="171195" y="236728"/>
                </a:lnTo>
                <a:lnTo>
                  <a:pt x="123189" y="246380"/>
                </a:lnTo>
                <a:lnTo>
                  <a:pt x="75183" y="236728"/>
                </a:lnTo>
                <a:lnTo>
                  <a:pt x="36067" y="210312"/>
                </a:lnTo>
                <a:lnTo>
                  <a:pt x="9651" y="171196"/>
                </a:lnTo>
                <a:lnTo>
                  <a:pt x="0" y="123190"/>
                </a:lnTo>
                <a:close/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8288393" y="5765549"/>
            <a:ext cx="47865" cy="71346"/>
          </a:xfrm>
          <a:custGeom>
            <a:avLst/>
            <a:gdLst/>
            <a:ahLst/>
            <a:cxnLst/>
            <a:rect l="l" t="t" r="r" b="b"/>
            <a:pathLst>
              <a:path w="33654" h="50164">
                <a:moveTo>
                  <a:pt x="0" y="49850"/>
                </a:moveTo>
                <a:lnTo>
                  <a:pt x="33069" y="49850"/>
                </a:lnTo>
                <a:lnTo>
                  <a:pt x="33069" y="0"/>
                </a:lnTo>
                <a:lnTo>
                  <a:pt x="0" y="0"/>
                </a:lnTo>
                <a:lnTo>
                  <a:pt x="0" y="498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8216867" y="5860830"/>
            <a:ext cx="190556" cy="0"/>
          </a:xfrm>
          <a:custGeom>
            <a:avLst/>
            <a:gdLst/>
            <a:ahLst/>
            <a:cxnLst/>
            <a:rect l="l" t="t" r="r" b="b"/>
            <a:pathLst>
              <a:path w="133985">
                <a:moveTo>
                  <a:pt x="0" y="0"/>
                </a:moveTo>
                <a:lnTo>
                  <a:pt x="133985" y="0"/>
                </a:lnTo>
              </a:path>
            </a:pathLst>
          </a:custGeom>
          <a:ln w="335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8288393" y="5884759"/>
            <a:ext cx="47865" cy="71346"/>
          </a:xfrm>
          <a:custGeom>
            <a:avLst/>
            <a:gdLst/>
            <a:ahLst/>
            <a:cxnLst/>
            <a:rect l="l" t="t" r="r" b="b"/>
            <a:pathLst>
              <a:path w="33654" h="50164">
                <a:moveTo>
                  <a:pt x="0" y="49850"/>
                </a:moveTo>
                <a:lnTo>
                  <a:pt x="33069" y="49850"/>
                </a:lnTo>
                <a:lnTo>
                  <a:pt x="33069" y="0"/>
                </a:lnTo>
                <a:lnTo>
                  <a:pt x="0" y="0"/>
                </a:lnTo>
                <a:lnTo>
                  <a:pt x="0" y="498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064804" y="1541720"/>
            <a:ext cx="9031111" cy="3285479"/>
          </a:xfrm>
          <a:prstGeom prst="rect">
            <a:avLst/>
          </a:prstGeom>
        </p:spPr>
        <p:txBody>
          <a:bodyPr vert="horz" wrap="square" lIns="0" tIns="18062" rIns="0" bIns="0" rtlCol="0">
            <a:spAutoFit/>
          </a:bodyPr>
          <a:lstStyle/>
          <a:p>
            <a:pPr marL="18062" algn="l" defTabSz="1300460" hangingPunct="1">
              <a:spcBef>
                <a:spcPts val="142"/>
              </a:spcBef>
            </a:pPr>
            <a:r>
              <a:rPr sz="3413" b="0" kern="1200" spc="7" dirty="0">
                <a:solidFill>
                  <a:prstClr val="black"/>
                </a:solidFill>
                <a:latin typeface="STZhongsong"/>
                <a:ea typeface="+mn-ea"/>
                <a:cs typeface="STZhongsong"/>
              </a:rPr>
              <a:t>残差网</a:t>
            </a:r>
            <a:r>
              <a:rPr sz="3413" b="0" kern="1200" dirty="0">
                <a:solidFill>
                  <a:prstClr val="black"/>
                </a:solidFill>
                <a:latin typeface="STZhongsong"/>
                <a:ea typeface="+mn-ea"/>
                <a:cs typeface="STZhongsong"/>
              </a:rPr>
              <a:t>络设计</a:t>
            </a:r>
            <a:r>
              <a:rPr sz="3413" b="0" kern="1200" spc="-14" dirty="0">
                <a:solidFill>
                  <a:prstClr val="black"/>
                </a:solidFill>
                <a:latin typeface="STZhongsong"/>
                <a:ea typeface="+mn-ea"/>
                <a:cs typeface="STZhongsong"/>
              </a:rPr>
              <a:t>能</a:t>
            </a:r>
            <a:r>
              <a:rPr sz="3413" b="0" kern="1200" dirty="0">
                <a:solidFill>
                  <a:prstClr val="black"/>
                </a:solidFill>
                <a:latin typeface="STZhongsong"/>
                <a:ea typeface="+mn-ea"/>
                <a:cs typeface="STZhongsong"/>
              </a:rPr>
              <a:t>够解决</a:t>
            </a:r>
            <a:r>
              <a:rPr sz="3413" b="0" kern="1200" spc="-14" dirty="0">
                <a:solidFill>
                  <a:prstClr val="black"/>
                </a:solidFill>
                <a:latin typeface="STZhongsong"/>
                <a:ea typeface="+mn-ea"/>
                <a:cs typeface="STZhongsong"/>
              </a:rPr>
              <a:t>这</a:t>
            </a:r>
            <a:r>
              <a:rPr sz="3413" b="0" kern="1200" dirty="0">
                <a:solidFill>
                  <a:prstClr val="black"/>
                </a:solidFill>
                <a:latin typeface="STZhongsong"/>
                <a:ea typeface="+mn-ea"/>
                <a:cs typeface="STZhongsong"/>
              </a:rPr>
              <a:t>一问题</a:t>
            </a:r>
          </a:p>
          <a:p>
            <a:pPr marL="343177" indent="-325115" algn="l" defTabSz="1300460" hangingPunct="1">
              <a:spcBef>
                <a:spcPts val="1252"/>
              </a:spcBef>
              <a:buClr>
                <a:srgbClr val="C00000"/>
              </a:buClr>
              <a:buSzPct val="139583"/>
              <a:buFont typeface="Arial"/>
              <a:buChar char="•"/>
              <a:tabLst>
                <a:tab pos="343177" algn="l"/>
              </a:tabLst>
            </a:pPr>
            <a:r>
              <a:rPr sz="3413" b="0" kern="1200" dirty="0">
                <a:solidFill>
                  <a:prstClr val="black"/>
                </a:solidFill>
                <a:latin typeface="STZhongsong"/>
                <a:ea typeface="+mn-ea"/>
                <a:cs typeface="STZhongsong"/>
              </a:rPr>
              <a:t>残差网络由多个残差块</a:t>
            </a:r>
            <a:r>
              <a:rPr sz="3413" b="0" kern="1200" spc="-178" dirty="0">
                <a:solidFill>
                  <a:prstClr val="black"/>
                </a:solidFill>
                <a:latin typeface="STZhongsong"/>
                <a:ea typeface="+mn-ea"/>
                <a:cs typeface="STZhongsong"/>
              </a:rPr>
              <a:t> </a:t>
            </a:r>
            <a:r>
              <a:rPr sz="3413" b="0" kern="1200" spc="-7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(Residual</a:t>
            </a:r>
            <a:r>
              <a:rPr sz="3413" b="0" kern="1200" spc="2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sz="3413" b="0" kern="1200" spc="-7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Block)</a:t>
            </a:r>
            <a:r>
              <a:rPr sz="3413" b="0" kern="1200" spc="7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sz="3413" b="0" kern="1200" dirty="0">
                <a:solidFill>
                  <a:prstClr val="black"/>
                </a:solidFill>
                <a:latin typeface="STZhongsong"/>
                <a:ea typeface="+mn-ea"/>
                <a:cs typeface="STZhongsong"/>
              </a:rPr>
              <a:t>组成</a:t>
            </a:r>
          </a:p>
          <a:p>
            <a:pPr marL="343177" indent="-325115" algn="l" defTabSz="1300460" hangingPunct="1">
              <a:spcBef>
                <a:spcPts val="1244"/>
              </a:spcBef>
              <a:buClr>
                <a:srgbClr val="C00000"/>
              </a:buClr>
              <a:buSzPct val="139583"/>
              <a:buFont typeface="Arial"/>
              <a:buChar char="•"/>
              <a:tabLst>
                <a:tab pos="343177" algn="l"/>
              </a:tabLst>
            </a:pPr>
            <a:r>
              <a:rPr sz="3413" b="0" kern="1200" dirty="0">
                <a:solidFill>
                  <a:prstClr val="black"/>
                </a:solidFill>
                <a:latin typeface="STZhongsong"/>
                <a:ea typeface="+mn-ea"/>
                <a:cs typeface="STZhongsong"/>
              </a:rPr>
              <a:t>每个残差块包含局部跳跃连接</a:t>
            </a:r>
          </a:p>
          <a:p>
            <a:pPr marL="343177" indent="-325115" algn="l" defTabSz="1300460" hangingPunct="1">
              <a:spcBef>
                <a:spcPts val="1252"/>
              </a:spcBef>
              <a:buClr>
                <a:srgbClr val="C00000"/>
              </a:buClr>
              <a:buSzPct val="139583"/>
              <a:buFont typeface="Arial"/>
              <a:buChar char="•"/>
              <a:tabLst>
                <a:tab pos="343177" algn="l"/>
              </a:tabLst>
            </a:pPr>
            <a:r>
              <a:rPr sz="3413" b="0" kern="1200" dirty="0">
                <a:solidFill>
                  <a:prstClr val="black"/>
                </a:solidFill>
                <a:latin typeface="STZhongsong"/>
                <a:ea typeface="+mn-ea"/>
                <a:cs typeface="STZhongsong"/>
              </a:rPr>
              <a:t>将输入加到输出上</a:t>
            </a:r>
          </a:p>
          <a:p>
            <a:pPr marL="343177" indent="-325115" algn="l" defTabSz="1300460" hangingPunct="1">
              <a:spcBef>
                <a:spcPts val="1244"/>
              </a:spcBef>
              <a:buClr>
                <a:srgbClr val="C00000"/>
              </a:buClr>
              <a:buSzPct val="139583"/>
              <a:buFont typeface="Arial"/>
              <a:buChar char="•"/>
              <a:tabLst>
                <a:tab pos="343177" algn="l"/>
              </a:tabLst>
            </a:pPr>
            <a:r>
              <a:rPr sz="3413" b="0" kern="1200" dirty="0">
                <a:solidFill>
                  <a:prstClr val="black"/>
                </a:solidFill>
                <a:latin typeface="STZhongsong"/>
                <a:ea typeface="+mn-ea"/>
                <a:cs typeface="STZhongsong"/>
              </a:rPr>
              <a:t>内部网络相当于学习原值和目标值的“残差”</a:t>
            </a:r>
          </a:p>
        </p:txBody>
      </p:sp>
      <p:sp>
        <p:nvSpPr>
          <p:cNvPr id="62" name="object 62"/>
          <p:cNvSpPr/>
          <p:nvPr/>
        </p:nvSpPr>
        <p:spPr>
          <a:xfrm>
            <a:off x="1744809" y="7382463"/>
            <a:ext cx="1231844" cy="442524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310845"/>
                </a:moveTo>
                <a:lnTo>
                  <a:pt x="865593" y="310845"/>
                </a:lnTo>
                <a:lnTo>
                  <a:pt x="865593" y="0"/>
                </a:lnTo>
                <a:lnTo>
                  <a:pt x="0" y="0"/>
                </a:lnTo>
                <a:lnTo>
                  <a:pt x="0" y="310845"/>
                </a:lnTo>
                <a:close/>
              </a:path>
            </a:pathLst>
          </a:custGeom>
          <a:solidFill>
            <a:srgbClr val="FBE3CD"/>
          </a:solid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744809" y="7382463"/>
            <a:ext cx="1231844" cy="442524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310845"/>
                </a:moveTo>
                <a:lnTo>
                  <a:pt x="865593" y="310845"/>
                </a:lnTo>
                <a:lnTo>
                  <a:pt x="865593" y="0"/>
                </a:lnTo>
                <a:lnTo>
                  <a:pt x="0" y="0"/>
                </a:lnTo>
                <a:lnTo>
                  <a:pt x="0" y="310845"/>
                </a:lnTo>
                <a:close/>
              </a:path>
            </a:pathLst>
          </a:custGeom>
          <a:ln w="18288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2143624" y="7568794"/>
            <a:ext cx="441620" cy="11848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1744809" y="6385428"/>
            <a:ext cx="1231844" cy="444331"/>
          </a:xfrm>
          <a:custGeom>
            <a:avLst/>
            <a:gdLst/>
            <a:ahLst/>
            <a:cxnLst/>
            <a:rect l="l" t="t" r="r" b="b"/>
            <a:pathLst>
              <a:path w="866139" h="312420">
                <a:moveTo>
                  <a:pt x="0" y="312369"/>
                </a:moveTo>
                <a:lnTo>
                  <a:pt x="865593" y="312369"/>
                </a:lnTo>
                <a:lnTo>
                  <a:pt x="865593" y="0"/>
                </a:lnTo>
                <a:lnTo>
                  <a:pt x="0" y="0"/>
                </a:lnTo>
                <a:lnTo>
                  <a:pt x="0" y="312369"/>
                </a:lnTo>
                <a:close/>
              </a:path>
            </a:pathLst>
          </a:custGeom>
          <a:solidFill>
            <a:srgbClr val="FBE3CD"/>
          </a:solid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744809" y="6385428"/>
            <a:ext cx="1231844" cy="444331"/>
          </a:xfrm>
          <a:custGeom>
            <a:avLst/>
            <a:gdLst/>
            <a:ahLst/>
            <a:cxnLst/>
            <a:rect l="l" t="t" r="r" b="b"/>
            <a:pathLst>
              <a:path w="866139" h="312420">
                <a:moveTo>
                  <a:pt x="0" y="312369"/>
                </a:moveTo>
                <a:lnTo>
                  <a:pt x="865593" y="312369"/>
                </a:lnTo>
                <a:lnTo>
                  <a:pt x="865593" y="0"/>
                </a:lnTo>
                <a:lnTo>
                  <a:pt x="0" y="0"/>
                </a:lnTo>
                <a:lnTo>
                  <a:pt x="0" y="312369"/>
                </a:lnTo>
                <a:close/>
              </a:path>
            </a:pathLst>
          </a:custGeom>
          <a:ln w="18288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2143624" y="6571758"/>
            <a:ext cx="441620" cy="11848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2360370" y="7906919"/>
            <a:ext cx="0" cy="255580"/>
          </a:xfrm>
          <a:custGeom>
            <a:avLst/>
            <a:gdLst/>
            <a:ahLst/>
            <a:cxnLst/>
            <a:rect l="l" t="t" r="r" b="b"/>
            <a:pathLst>
              <a:path h="179704">
                <a:moveTo>
                  <a:pt x="0" y="179641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2338695" y="7846229"/>
            <a:ext cx="45156" cy="60508"/>
          </a:xfrm>
          <a:custGeom>
            <a:avLst/>
            <a:gdLst/>
            <a:ahLst/>
            <a:cxnLst/>
            <a:rect l="l" t="t" r="r" b="b"/>
            <a:pathLst>
              <a:path w="31750" h="42545">
                <a:moveTo>
                  <a:pt x="15875" y="0"/>
                </a:moveTo>
                <a:lnTo>
                  <a:pt x="0" y="42037"/>
                </a:lnTo>
                <a:lnTo>
                  <a:pt x="31750" y="42037"/>
                </a:lnTo>
                <a:lnTo>
                  <a:pt x="158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2338695" y="7846229"/>
            <a:ext cx="45156" cy="60508"/>
          </a:xfrm>
          <a:custGeom>
            <a:avLst/>
            <a:gdLst/>
            <a:ahLst/>
            <a:cxnLst/>
            <a:rect l="l" t="t" r="r" b="b"/>
            <a:pathLst>
              <a:path w="31750" h="42545">
                <a:moveTo>
                  <a:pt x="31750" y="42037"/>
                </a:moveTo>
                <a:lnTo>
                  <a:pt x="15875" y="0"/>
                </a:lnTo>
                <a:lnTo>
                  <a:pt x="0" y="42037"/>
                </a:lnTo>
                <a:lnTo>
                  <a:pt x="31750" y="4203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2419976" y="6921805"/>
            <a:ext cx="459684" cy="324604"/>
          </a:xfrm>
          <a:prstGeom prst="rect">
            <a:avLst/>
          </a:prstGeom>
        </p:spPr>
        <p:txBody>
          <a:bodyPr vert="horz" wrap="square" lIns="0" tIns="18062" rIns="0" bIns="0" rtlCol="0">
            <a:spAutoFit/>
          </a:bodyPr>
          <a:lstStyle/>
          <a:p>
            <a:pPr marL="18062" algn="l" defTabSz="1300460" hangingPunct="1">
              <a:spcBef>
                <a:spcPts val="142"/>
              </a:spcBef>
            </a:pPr>
            <a:r>
              <a:rPr sz="1991" b="0" kern="120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relu</a:t>
            </a:r>
            <a:endParaRPr sz="1991" b="0" kern="12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2330027" y="6909883"/>
            <a:ext cx="0" cy="472327"/>
          </a:xfrm>
          <a:custGeom>
            <a:avLst/>
            <a:gdLst/>
            <a:ahLst/>
            <a:cxnLst/>
            <a:rect l="l" t="t" r="r" b="b"/>
            <a:pathLst>
              <a:path h="332104">
                <a:moveTo>
                  <a:pt x="0" y="332105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2308352" y="6849196"/>
            <a:ext cx="45156" cy="60508"/>
          </a:xfrm>
          <a:custGeom>
            <a:avLst/>
            <a:gdLst/>
            <a:ahLst/>
            <a:cxnLst/>
            <a:rect l="l" t="t" r="r" b="b"/>
            <a:pathLst>
              <a:path w="31750" h="42545">
                <a:moveTo>
                  <a:pt x="15875" y="0"/>
                </a:moveTo>
                <a:lnTo>
                  <a:pt x="0" y="42037"/>
                </a:lnTo>
                <a:lnTo>
                  <a:pt x="31750" y="42037"/>
                </a:lnTo>
                <a:lnTo>
                  <a:pt x="158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2308352" y="6849196"/>
            <a:ext cx="45156" cy="60508"/>
          </a:xfrm>
          <a:custGeom>
            <a:avLst/>
            <a:gdLst/>
            <a:ahLst/>
            <a:cxnLst/>
            <a:rect l="l" t="t" r="r" b="b"/>
            <a:pathLst>
              <a:path w="31750" h="42545">
                <a:moveTo>
                  <a:pt x="31750" y="42037"/>
                </a:moveTo>
                <a:lnTo>
                  <a:pt x="15875" y="0"/>
                </a:lnTo>
                <a:lnTo>
                  <a:pt x="0" y="42037"/>
                </a:lnTo>
                <a:lnTo>
                  <a:pt x="31750" y="4203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2330027" y="5934523"/>
            <a:ext cx="0" cy="472327"/>
          </a:xfrm>
          <a:custGeom>
            <a:avLst/>
            <a:gdLst/>
            <a:ahLst/>
            <a:cxnLst/>
            <a:rect l="l" t="t" r="r" b="b"/>
            <a:pathLst>
              <a:path h="332104">
                <a:moveTo>
                  <a:pt x="0" y="332105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2308352" y="5873836"/>
            <a:ext cx="45156" cy="60508"/>
          </a:xfrm>
          <a:custGeom>
            <a:avLst/>
            <a:gdLst/>
            <a:ahLst/>
            <a:cxnLst/>
            <a:rect l="l" t="t" r="r" b="b"/>
            <a:pathLst>
              <a:path w="31750" h="42545">
                <a:moveTo>
                  <a:pt x="15875" y="0"/>
                </a:moveTo>
                <a:lnTo>
                  <a:pt x="0" y="42037"/>
                </a:lnTo>
                <a:lnTo>
                  <a:pt x="31750" y="42037"/>
                </a:lnTo>
                <a:lnTo>
                  <a:pt x="158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2308352" y="5873836"/>
            <a:ext cx="45156" cy="60508"/>
          </a:xfrm>
          <a:custGeom>
            <a:avLst/>
            <a:gdLst/>
            <a:ahLst/>
            <a:cxnLst/>
            <a:rect l="l" t="t" r="r" b="b"/>
            <a:pathLst>
              <a:path w="31750" h="42545">
                <a:moveTo>
                  <a:pt x="31750" y="42037"/>
                </a:moveTo>
                <a:lnTo>
                  <a:pt x="15875" y="0"/>
                </a:lnTo>
                <a:lnTo>
                  <a:pt x="0" y="42037"/>
                </a:lnTo>
                <a:lnTo>
                  <a:pt x="31750" y="4203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2258681" y="8200971"/>
            <a:ext cx="205909" cy="324604"/>
          </a:xfrm>
          <a:prstGeom prst="rect">
            <a:avLst/>
          </a:prstGeom>
        </p:spPr>
        <p:txBody>
          <a:bodyPr vert="horz" wrap="square" lIns="0" tIns="18062" rIns="0" bIns="0" rtlCol="0">
            <a:spAutoFit/>
          </a:bodyPr>
          <a:lstStyle/>
          <a:p>
            <a:pPr marL="18062" algn="l" defTabSz="1300460" hangingPunct="1">
              <a:spcBef>
                <a:spcPts val="142"/>
              </a:spcBef>
            </a:pPr>
            <a:r>
              <a:rPr sz="1991" b="0" kern="120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X</a:t>
            </a:r>
            <a:endParaRPr sz="1991" b="0" kern="12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2050965" y="5472492"/>
            <a:ext cx="511161" cy="324604"/>
          </a:xfrm>
          <a:prstGeom prst="rect">
            <a:avLst/>
          </a:prstGeom>
        </p:spPr>
        <p:txBody>
          <a:bodyPr vert="horz" wrap="square" lIns="0" tIns="18062" rIns="0" bIns="0" rtlCol="0">
            <a:spAutoFit/>
          </a:bodyPr>
          <a:lstStyle/>
          <a:p>
            <a:pPr marL="18062" algn="l" defTabSz="1300460" hangingPunct="1">
              <a:spcBef>
                <a:spcPts val="142"/>
              </a:spcBef>
            </a:pPr>
            <a:r>
              <a:rPr sz="1991" b="0" kern="1200" spc="-1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H</a:t>
            </a:r>
            <a:r>
              <a:rPr sz="1991" b="0" kern="120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(</a:t>
            </a:r>
            <a:r>
              <a:rPr sz="1991" b="0" kern="1200" spc="-28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x</a:t>
            </a:r>
            <a:r>
              <a:rPr sz="1991" b="0" kern="120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)</a:t>
            </a:r>
            <a:endParaRPr sz="1991" b="0" kern="12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4328430" y="6504567"/>
            <a:ext cx="2085284" cy="628564"/>
          </a:xfrm>
          <a:custGeom>
            <a:avLst/>
            <a:gdLst/>
            <a:ahLst/>
            <a:cxnLst/>
            <a:rect l="l" t="t" r="r" b="b"/>
            <a:pathLst>
              <a:path w="1466214" h="441960">
                <a:moveTo>
                  <a:pt x="1245108" y="0"/>
                </a:moveTo>
                <a:lnTo>
                  <a:pt x="1245108" y="110489"/>
                </a:lnTo>
                <a:lnTo>
                  <a:pt x="0" y="110489"/>
                </a:lnTo>
                <a:lnTo>
                  <a:pt x="0" y="331469"/>
                </a:lnTo>
                <a:lnTo>
                  <a:pt x="1245108" y="331469"/>
                </a:lnTo>
                <a:lnTo>
                  <a:pt x="1245108" y="441959"/>
                </a:lnTo>
                <a:lnTo>
                  <a:pt x="1466088" y="220980"/>
                </a:lnTo>
                <a:lnTo>
                  <a:pt x="1245108" y="0"/>
                </a:lnTo>
                <a:close/>
              </a:path>
            </a:pathLst>
          </a:custGeom>
          <a:solidFill>
            <a:srgbClr val="B4C6E7"/>
          </a:solid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81" name="object 81"/>
          <p:cNvSpPr txBox="1">
            <a:spLocks noGrp="1"/>
          </p:cNvSpPr>
          <p:nvPr>
            <p:ph type="title"/>
          </p:nvPr>
        </p:nvSpPr>
        <p:spPr>
          <a:xfrm>
            <a:off x="2846425" y="177913"/>
            <a:ext cx="5245268" cy="718558"/>
          </a:xfrm>
          <a:prstGeom prst="rect">
            <a:avLst/>
          </a:prstGeom>
        </p:spPr>
        <p:txBody>
          <a:bodyPr vert="horz" wrap="square" lIns="0" tIns="18062" rIns="0" bIns="0" rtlCol="0">
            <a:spAutoFit/>
          </a:bodyPr>
          <a:lstStyle/>
          <a:p>
            <a:pPr marL="18062">
              <a:spcBef>
                <a:spcPts val="142"/>
              </a:spcBef>
            </a:pPr>
            <a:r>
              <a:rPr sz="4551" b="1" dirty="0"/>
              <a:t>ResNet </a:t>
            </a:r>
            <a:r>
              <a:rPr dirty="0"/>
              <a:t>[He et </a:t>
            </a:r>
            <a:r>
              <a:rPr spc="-7" dirty="0"/>
              <a:t>al.,</a:t>
            </a:r>
            <a:r>
              <a:rPr spc="-128" dirty="0"/>
              <a:t> </a:t>
            </a:r>
            <a:r>
              <a:rPr spc="-7" dirty="0"/>
              <a:t>2015]</a:t>
            </a:r>
            <a:endParaRPr sz="4551"/>
          </a:p>
        </p:txBody>
      </p:sp>
      <p:sp>
        <p:nvSpPr>
          <p:cNvPr id="82" name="object 8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186" algn="l" defTabSz="1300460" hangingPunct="1">
              <a:lnSpc>
                <a:spcPts val="2651"/>
              </a:lnSpc>
            </a:pPr>
            <a:fld id="{81D60167-4931-47E6-BA6A-407CBD079E47}" type="slidenum">
              <a:rPr kern="1200" spc="-7" dirty="0">
                <a:solidFill>
                  <a:prstClr val="white"/>
                </a:solidFill>
                <a:ea typeface="+mn-ea"/>
              </a:rPr>
              <a:pPr marL="54186" algn="l" defTabSz="1300460" hangingPunct="1">
                <a:lnSpc>
                  <a:spcPts val="2651"/>
                </a:lnSpc>
              </a:pPr>
              <a:t>16</a:t>
            </a:fld>
            <a:endParaRPr kern="1200" spc="-7" dirty="0">
              <a:solidFill>
                <a:prstClr val="white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30212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61471" y="8706716"/>
            <a:ext cx="1543417" cy="165269"/>
          </a:xfrm>
          <a:custGeom>
            <a:avLst/>
            <a:gdLst/>
            <a:ahLst/>
            <a:cxnLst/>
            <a:rect l="l" t="t" r="r" b="b"/>
            <a:pathLst>
              <a:path w="1085215" h="116204">
                <a:moveTo>
                  <a:pt x="0" y="115810"/>
                </a:moveTo>
                <a:lnTo>
                  <a:pt x="1084732" y="115810"/>
                </a:lnTo>
                <a:lnTo>
                  <a:pt x="1084732" y="0"/>
                </a:lnTo>
                <a:lnTo>
                  <a:pt x="0" y="0"/>
                </a:lnTo>
                <a:lnTo>
                  <a:pt x="0" y="11581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761471" y="8706716"/>
            <a:ext cx="1543417" cy="165269"/>
          </a:xfrm>
          <a:custGeom>
            <a:avLst/>
            <a:gdLst/>
            <a:ahLst/>
            <a:cxnLst/>
            <a:rect l="l" t="t" r="r" b="b"/>
            <a:pathLst>
              <a:path w="1085215" h="116204">
                <a:moveTo>
                  <a:pt x="0" y="115810"/>
                </a:moveTo>
                <a:lnTo>
                  <a:pt x="1084732" y="115810"/>
                </a:lnTo>
                <a:lnTo>
                  <a:pt x="1084732" y="0"/>
                </a:lnTo>
                <a:lnTo>
                  <a:pt x="0" y="0"/>
                </a:lnTo>
                <a:lnTo>
                  <a:pt x="0" y="115810"/>
                </a:lnTo>
                <a:close/>
              </a:path>
            </a:pathLst>
          </a:custGeom>
          <a:ln w="18287">
            <a:solidFill>
              <a:srgbClr val="434343"/>
            </a:solidFill>
          </a:ln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374865" y="8734892"/>
            <a:ext cx="325120" cy="143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767974" y="1261486"/>
            <a:ext cx="1543417" cy="165269"/>
          </a:xfrm>
          <a:custGeom>
            <a:avLst/>
            <a:gdLst/>
            <a:ahLst/>
            <a:cxnLst/>
            <a:rect l="l" t="t" r="r" b="b"/>
            <a:pathLst>
              <a:path w="1085215" h="116205">
                <a:moveTo>
                  <a:pt x="0" y="115810"/>
                </a:moveTo>
                <a:lnTo>
                  <a:pt x="1084732" y="115810"/>
                </a:lnTo>
                <a:lnTo>
                  <a:pt x="1084732" y="0"/>
                </a:lnTo>
                <a:lnTo>
                  <a:pt x="0" y="0"/>
                </a:lnTo>
                <a:lnTo>
                  <a:pt x="0" y="11581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767974" y="1261486"/>
            <a:ext cx="1543417" cy="165269"/>
          </a:xfrm>
          <a:custGeom>
            <a:avLst/>
            <a:gdLst/>
            <a:ahLst/>
            <a:cxnLst/>
            <a:rect l="l" t="t" r="r" b="b"/>
            <a:pathLst>
              <a:path w="1085215" h="116205">
                <a:moveTo>
                  <a:pt x="0" y="115810"/>
                </a:moveTo>
                <a:lnTo>
                  <a:pt x="1084732" y="115810"/>
                </a:lnTo>
                <a:lnTo>
                  <a:pt x="1084732" y="0"/>
                </a:lnTo>
                <a:lnTo>
                  <a:pt x="0" y="0"/>
                </a:lnTo>
                <a:lnTo>
                  <a:pt x="0" y="115810"/>
                </a:lnTo>
                <a:close/>
              </a:path>
            </a:pathLst>
          </a:custGeom>
          <a:ln w="1828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264325" y="1287474"/>
            <a:ext cx="555954" cy="1159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761471" y="7607829"/>
            <a:ext cx="1543417" cy="165269"/>
          </a:xfrm>
          <a:custGeom>
            <a:avLst/>
            <a:gdLst/>
            <a:ahLst/>
            <a:cxnLst/>
            <a:rect l="l" t="t" r="r" b="b"/>
            <a:pathLst>
              <a:path w="1085215" h="116204">
                <a:moveTo>
                  <a:pt x="0" y="115810"/>
                </a:moveTo>
                <a:lnTo>
                  <a:pt x="1084732" y="115810"/>
                </a:lnTo>
                <a:lnTo>
                  <a:pt x="1084732" y="0"/>
                </a:lnTo>
                <a:lnTo>
                  <a:pt x="0" y="0"/>
                </a:lnTo>
                <a:lnTo>
                  <a:pt x="0" y="115810"/>
                </a:lnTo>
                <a:close/>
              </a:path>
            </a:pathLst>
          </a:custGeom>
          <a:solidFill>
            <a:srgbClr val="EAD1DC"/>
          </a:solid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761471" y="7607829"/>
            <a:ext cx="1543417" cy="165269"/>
          </a:xfrm>
          <a:custGeom>
            <a:avLst/>
            <a:gdLst/>
            <a:ahLst/>
            <a:cxnLst/>
            <a:rect l="l" t="t" r="r" b="b"/>
            <a:pathLst>
              <a:path w="1085215" h="116204">
                <a:moveTo>
                  <a:pt x="0" y="115810"/>
                </a:moveTo>
                <a:lnTo>
                  <a:pt x="1084732" y="115810"/>
                </a:lnTo>
                <a:lnTo>
                  <a:pt x="1084732" y="0"/>
                </a:lnTo>
                <a:lnTo>
                  <a:pt x="0" y="0"/>
                </a:lnTo>
                <a:lnTo>
                  <a:pt x="0" y="115810"/>
                </a:lnTo>
                <a:close/>
              </a:path>
            </a:pathLst>
          </a:custGeom>
          <a:ln w="18288">
            <a:solidFill>
              <a:srgbClr val="731B46"/>
            </a:solidFill>
          </a:ln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097608" y="7638153"/>
            <a:ext cx="238783" cy="1121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392566" y="7665427"/>
            <a:ext cx="350044" cy="1040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807996" y="7638153"/>
            <a:ext cx="162560" cy="11216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759304" y="8466127"/>
            <a:ext cx="1543417" cy="165269"/>
          </a:xfrm>
          <a:custGeom>
            <a:avLst/>
            <a:gdLst/>
            <a:ahLst/>
            <a:cxnLst/>
            <a:rect l="l" t="t" r="r" b="b"/>
            <a:pathLst>
              <a:path w="1085215" h="116204">
                <a:moveTo>
                  <a:pt x="0" y="115810"/>
                </a:moveTo>
                <a:lnTo>
                  <a:pt x="1084732" y="115810"/>
                </a:lnTo>
                <a:lnTo>
                  <a:pt x="1084732" y="0"/>
                </a:lnTo>
                <a:lnTo>
                  <a:pt x="0" y="0"/>
                </a:lnTo>
                <a:lnTo>
                  <a:pt x="0" y="115810"/>
                </a:lnTo>
                <a:close/>
              </a:path>
            </a:pathLst>
          </a:custGeom>
          <a:solidFill>
            <a:srgbClr val="FBE3CD"/>
          </a:solid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759304" y="8466127"/>
            <a:ext cx="1543417" cy="165269"/>
          </a:xfrm>
          <a:custGeom>
            <a:avLst/>
            <a:gdLst/>
            <a:ahLst/>
            <a:cxnLst/>
            <a:rect l="l" t="t" r="r" b="b"/>
            <a:pathLst>
              <a:path w="1085215" h="116204">
                <a:moveTo>
                  <a:pt x="0" y="115810"/>
                </a:moveTo>
                <a:lnTo>
                  <a:pt x="1084732" y="115810"/>
                </a:lnTo>
                <a:lnTo>
                  <a:pt x="1084732" y="0"/>
                </a:lnTo>
                <a:lnTo>
                  <a:pt x="0" y="0"/>
                </a:lnTo>
                <a:lnTo>
                  <a:pt x="0" y="115810"/>
                </a:lnTo>
                <a:close/>
              </a:path>
            </a:pathLst>
          </a:custGeom>
          <a:ln w="18288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982552" y="8498258"/>
            <a:ext cx="234086" cy="109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274440" y="8523580"/>
            <a:ext cx="349865" cy="1063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689508" y="8495603"/>
            <a:ext cx="162560" cy="1148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1899935" y="8492134"/>
            <a:ext cx="56896" cy="119211"/>
          </a:xfrm>
          <a:custGeom>
            <a:avLst/>
            <a:gdLst/>
            <a:ahLst/>
            <a:cxnLst/>
            <a:rect l="l" t="t" r="r" b="b"/>
            <a:pathLst>
              <a:path w="40004" h="83820">
                <a:moveTo>
                  <a:pt x="39877" y="0"/>
                </a:moveTo>
                <a:lnTo>
                  <a:pt x="34162" y="0"/>
                </a:lnTo>
                <a:lnTo>
                  <a:pt x="0" y="83197"/>
                </a:lnTo>
                <a:lnTo>
                  <a:pt x="5968" y="83197"/>
                </a:lnTo>
                <a:lnTo>
                  <a:pt x="39877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2006681" y="8495602"/>
            <a:ext cx="60508" cy="39737"/>
          </a:xfrm>
          <a:custGeom>
            <a:avLst/>
            <a:gdLst/>
            <a:ahLst/>
            <a:cxnLst/>
            <a:rect l="l" t="t" r="r" b="b"/>
            <a:pathLst>
              <a:path w="42545" h="27939">
                <a:moveTo>
                  <a:pt x="32003" y="0"/>
                </a:moveTo>
                <a:lnTo>
                  <a:pt x="16763" y="0"/>
                </a:lnTo>
                <a:lnTo>
                  <a:pt x="10668" y="2438"/>
                </a:lnTo>
                <a:lnTo>
                  <a:pt x="2031" y="12179"/>
                </a:lnTo>
                <a:lnTo>
                  <a:pt x="0" y="18669"/>
                </a:lnTo>
                <a:lnTo>
                  <a:pt x="0" y="27914"/>
                </a:lnTo>
                <a:lnTo>
                  <a:pt x="6857" y="27914"/>
                </a:lnTo>
                <a:lnTo>
                  <a:pt x="6857" y="26225"/>
                </a:lnTo>
                <a:lnTo>
                  <a:pt x="7111" y="19862"/>
                </a:lnTo>
                <a:lnTo>
                  <a:pt x="8762" y="14922"/>
                </a:lnTo>
                <a:lnTo>
                  <a:pt x="14731" y="7797"/>
                </a:lnTo>
                <a:lnTo>
                  <a:pt x="19050" y="5994"/>
                </a:lnTo>
                <a:lnTo>
                  <a:pt x="42036" y="5994"/>
                </a:lnTo>
                <a:lnTo>
                  <a:pt x="37719" y="1993"/>
                </a:lnTo>
                <a:lnTo>
                  <a:pt x="32003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2003973" y="8504127"/>
            <a:ext cx="73152" cy="104761"/>
          </a:xfrm>
          <a:custGeom>
            <a:avLst/>
            <a:gdLst/>
            <a:ahLst/>
            <a:cxnLst/>
            <a:rect l="l" t="t" r="r" b="b"/>
            <a:pathLst>
              <a:path w="51434" h="73660">
                <a:moveTo>
                  <a:pt x="43941" y="0"/>
                </a:moveTo>
                <a:lnTo>
                  <a:pt x="31496" y="0"/>
                </a:lnTo>
                <a:lnTo>
                  <a:pt x="35559" y="1498"/>
                </a:lnTo>
                <a:lnTo>
                  <a:pt x="42036" y="7492"/>
                </a:lnTo>
                <a:lnTo>
                  <a:pt x="43560" y="11366"/>
                </a:lnTo>
                <a:lnTo>
                  <a:pt x="43560" y="20980"/>
                </a:lnTo>
                <a:lnTo>
                  <a:pt x="42036" y="25234"/>
                </a:lnTo>
                <a:lnTo>
                  <a:pt x="38988" y="28854"/>
                </a:lnTo>
                <a:lnTo>
                  <a:pt x="36067" y="32473"/>
                </a:lnTo>
                <a:lnTo>
                  <a:pt x="30352" y="36969"/>
                </a:lnTo>
                <a:lnTo>
                  <a:pt x="0" y="67335"/>
                </a:lnTo>
                <a:lnTo>
                  <a:pt x="0" y="73075"/>
                </a:lnTo>
                <a:lnTo>
                  <a:pt x="51053" y="73075"/>
                </a:lnTo>
                <a:lnTo>
                  <a:pt x="51053" y="66522"/>
                </a:lnTo>
                <a:lnTo>
                  <a:pt x="7874" y="66522"/>
                </a:lnTo>
                <a:lnTo>
                  <a:pt x="8508" y="63525"/>
                </a:lnTo>
                <a:lnTo>
                  <a:pt x="10159" y="60464"/>
                </a:lnTo>
                <a:lnTo>
                  <a:pt x="15875" y="54216"/>
                </a:lnTo>
                <a:lnTo>
                  <a:pt x="20700" y="50533"/>
                </a:lnTo>
                <a:lnTo>
                  <a:pt x="36449" y="40906"/>
                </a:lnTo>
                <a:lnTo>
                  <a:pt x="42417" y="35915"/>
                </a:lnTo>
                <a:lnTo>
                  <a:pt x="49022" y="26542"/>
                </a:lnTo>
                <a:lnTo>
                  <a:pt x="50546" y="21920"/>
                </a:lnTo>
                <a:lnTo>
                  <a:pt x="50673" y="9372"/>
                </a:lnTo>
                <a:lnTo>
                  <a:pt x="48386" y="4000"/>
                </a:lnTo>
                <a:lnTo>
                  <a:pt x="43941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759304" y="1499906"/>
            <a:ext cx="1543417" cy="165269"/>
          </a:xfrm>
          <a:custGeom>
            <a:avLst/>
            <a:gdLst/>
            <a:ahLst/>
            <a:cxnLst/>
            <a:rect l="l" t="t" r="r" b="b"/>
            <a:pathLst>
              <a:path w="1085215" h="116205">
                <a:moveTo>
                  <a:pt x="0" y="115810"/>
                </a:moveTo>
                <a:lnTo>
                  <a:pt x="1084732" y="115810"/>
                </a:lnTo>
                <a:lnTo>
                  <a:pt x="1084732" y="0"/>
                </a:lnTo>
                <a:lnTo>
                  <a:pt x="0" y="0"/>
                </a:lnTo>
                <a:lnTo>
                  <a:pt x="0" y="115810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759304" y="1499906"/>
            <a:ext cx="1543417" cy="165269"/>
          </a:xfrm>
          <a:custGeom>
            <a:avLst/>
            <a:gdLst/>
            <a:ahLst/>
            <a:cxnLst/>
            <a:rect l="l" t="t" r="r" b="b"/>
            <a:pathLst>
              <a:path w="1085215" h="116205">
                <a:moveTo>
                  <a:pt x="0" y="115810"/>
                </a:moveTo>
                <a:lnTo>
                  <a:pt x="1084732" y="115810"/>
                </a:lnTo>
                <a:lnTo>
                  <a:pt x="1084732" y="0"/>
                </a:lnTo>
                <a:lnTo>
                  <a:pt x="0" y="0"/>
                </a:lnTo>
                <a:lnTo>
                  <a:pt x="0" y="115810"/>
                </a:lnTo>
                <a:close/>
              </a:path>
            </a:pathLst>
          </a:custGeom>
          <a:ln w="18288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1246983" y="1525897"/>
            <a:ext cx="179177" cy="11812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1490283" y="1530412"/>
            <a:ext cx="39737" cy="111986"/>
          </a:xfrm>
          <a:custGeom>
            <a:avLst/>
            <a:gdLst/>
            <a:ahLst/>
            <a:cxnLst/>
            <a:rect l="l" t="t" r="r" b="b"/>
            <a:pathLst>
              <a:path w="27940" h="78740">
                <a:moveTo>
                  <a:pt x="27431" y="0"/>
                </a:moveTo>
                <a:lnTo>
                  <a:pt x="21717" y="0"/>
                </a:lnTo>
                <a:lnTo>
                  <a:pt x="21209" y="3809"/>
                </a:lnTo>
                <a:lnTo>
                  <a:pt x="20320" y="6730"/>
                </a:lnTo>
                <a:lnTo>
                  <a:pt x="18923" y="8762"/>
                </a:lnTo>
                <a:lnTo>
                  <a:pt x="17779" y="10921"/>
                </a:lnTo>
                <a:lnTo>
                  <a:pt x="15748" y="12445"/>
                </a:lnTo>
                <a:lnTo>
                  <a:pt x="10668" y="14477"/>
                </a:lnTo>
                <a:lnTo>
                  <a:pt x="6350" y="14986"/>
                </a:lnTo>
                <a:lnTo>
                  <a:pt x="0" y="15112"/>
                </a:lnTo>
                <a:lnTo>
                  <a:pt x="0" y="20192"/>
                </a:lnTo>
                <a:lnTo>
                  <a:pt x="20447" y="20192"/>
                </a:lnTo>
                <a:lnTo>
                  <a:pt x="20447" y="78231"/>
                </a:lnTo>
                <a:lnTo>
                  <a:pt x="27431" y="78231"/>
                </a:lnTo>
                <a:lnTo>
                  <a:pt x="27431" y="0"/>
                </a:lnTo>
                <a:close/>
              </a:path>
            </a:pathLst>
          </a:custGeom>
          <a:solidFill>
            <a:srgbClr val="37761C"/>
          </a:solid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567950" y="1529327"/>
            <a:ext cx="252328" cy="1146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0761471" y="8227706"/>
            <a:ext cx="1543417" cy="165269"/>
          </a:xfrm>
          <a:custGeom>
            <a:avLst/>
            <a:gdLst/>
            <a:ahLst/>
            <a:cxnLst/>
            <a:rect l="l" t="t" r="r" b="b"/>
            <a:pathLst>
              <a:path w="1085215" h="116204">
                <a:moveTo>
                  <a:pt x="0" y="115810"/>
                </a:moveTo>
                <a:lnTo>
                  <a:pt x="1084732" y="115810"/>
                </a:lnTo>
                <a:lnTo>
                  <a:pt x="1084732" y="0"/>
                </a:lnTo>
                <a:lnTo>
                  <a:pt x="0" y="0"/>
                </a:lnTo>
                <a:lnTo>
                  <a:pt x="0" y="11581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761471" y="8227706"/>
            <a:ext cx="1543417" cy="165269"/>
          </a:xfrm>
          <a:custGeom>
            <a:avLst/>
            <a:gdLst/>
            <a:ahLst/>
            <a:cxnLst/>
            <a:rect l="l" t="t" r="r" b="b"/>
            <a:pathLst>
              <a:path w="1085215" h="116204">
                <a:moveTo>
                  <a:pt x="0" y="115810"/>
                </a:moveTo>
                <a:lnTo>
                  <a:pt x="1084732" y="115810"/>
                </a:lnTo>
                <a:lnTo>
                  <a:pt x="1084732" y="0"/>
                </a:lnTo>
                <a:lnTo>
                  <a:pt x="0" y="0"/>
                </a:lnTo>
                <a:lnTo>
                  <a:pt x="0" y="115810"/>
                </a:lnTo>
                <a:close/>
              </a:path>
            </a:pathLst>
          </a:custGeom>
          <a:ln w="18288">
            <a:solidFill>
              <a:srgbClr val="4985E7"/>
            </a:solidFill>
          </a:ln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1394372" y="8255879"/>
            <a:ext cx="281771" cy="1148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744133" y="4248234"/>
            <a:ext cx="1915499" cy="397852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454699" y="3941900"/>
            <a:ext cx="136370" cy="455010"/>
          </a:xfrm>
          <a:prstGeom prst="rect">
            <a:avLst/>
          </a:prstGeom>
        </p:spPr>
        <p:txBody>
          <a:bodyPr vert="horz" wrap="square" lIns="0" tIns="17159" rIns="0" bIns="0" rtlCol="0">
            <a:spAutoFit/>
          </a:bodyPr>
          <a:lstStyle/>
          <a:p>
            <a:pPr marL="18062" algn="l" defTabSz="1300460" hangingPunct="1">
              <a:spcBef>
                <a:spcPts val="135"/>
              </a:spcBef>
            </a:pPr>
            <a:r>
              <a:rPr sz="1422" b="0" kern="1200" spc="-1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..</a:t>
            </a:r>
            <a:endParaRPr sz="1422" b="0" kern="1200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L="18062" algn="l" defTabSz="1300460" hangingPunct="1"/>
            <a:r>
              <a:rPr sz="1422" b="0" kern="1200" spc="-7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.</a:t>
            </a:r>
            <a:endParaRPr sz="1422" b="0" kern="12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0748467" y="1727488"/>
            <a:ext cx="1926517" cy="241761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1394372" y="1768651"/>
            <a:ext cx="283938" cy="1148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96705" y="6858405"/>
            <a:ext cx="205909" cy="324604"/>
          </a:xfrm>
          <a:prstGeom prst="rect">
            <a:avLst/>
          </a:prstGeom>
        </p:spPr>
        <p:txBody>
          <a:bodyPr vert="horz" wrap="square" lIns="0" tIns="18062" rIns="0" bIns="0" rtlCol="0">
            <a:spAutoFit/>
          </a:bodyPr>
          <a:lstStyle/>
          <a:p>
            <a:pPr marL="18062" algn="l" defTabSz="1300460" hangingPunct="1">
              <a:spcBef>
                <a:spcPts val="142"/>
              </a:spcBef>
            </a:pPr>
            <a:r>
              <a:rPr sz="1991" b="0" kern="120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X</a:t>
            </a:r>
            <a:endParaRPr sz="1991" b="0" kern="12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069312" y="6886582"/>
            <a:ext cx="459684" cy="324604"/>
          </a:xfrm>
          <a:prstGeom prst="rect">
            <a:avLst/>
          </a:prstGeom>
        </p:spPr>
        <p:txBody>
          <a:bodyPr vert="horz" wrap="square" lIns="0" tIns="18062" rIns="0" bIns="0" rtlCol="0">
            <a:spAutoFit/>
          </a:bodyPr>
          <a:lstStyle/>
          <a:p>
            <a:pPr marL="18062" algn="l" defTabSz="1300460" hangingPunct="1">
              <a:spcBef>
                <a:spcPts val="142"/>
              </a:spcBef>
            </a:pPr>
            <a:r>
              <a:rPr sz="1991" b="0" kern="120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relu</a:t>
            </a:r>
            <a:endParaRPr sz="1991" b="0" kern="12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395050" y="7347783"/>
            <a:ext cx="1231844" cy="442524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310845"/>
                </a:moveTo>
                <a:lnTo>
                  <a:pt x="865593" y="310845"/>
                </a:lnTo>
                <a:lnTo>
                  <a:pt x="865593" y="0"/>
                </a:lnTo>
                <a:lnTo>
                  <a:pt x="0" y="0"/>
                </a:lnTo>
                <a:lnTo>
                  <a:pt x="0" y="310845"/>
                </a:lnTo>
                <a:close/>
              </a:path>
            </a:pathLst>
          </a:custGeom>
          <a:solidFill>
            <a:srgbClr val="FBE3CD"/>
          </a:solid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395050" y="7347783"/>
            <a:ext cx="1231844" cy="442524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310845"/>
                </a:moveTo>
                <a:lnTo>
                  <a:pt x="865593" y="310845"/>
                </a:lnTo>
                <a:lnTo>
                  <a:pt x="865593" y="0"/>
                </a:lnTo>
                <a:lnTo>
                  <a:pt x="0" y="0"/>
                </a:lnTo>
                <a:lnTo>
                  <a:pt x="0" y="310845"/>
                </a:lnTo>
                <a:close/>
              </a:path>
            </a:pathLst>
          </a:custGeom>
          <a:ln w="18288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791696" y="7534113"/>
            <a:ext cx="443787" cy="11848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395050" y="6350749"/>
            <a:ext cx="1231844" cy="442524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310845"/>
                </a:moveTo>
                <a:lnTo>
                  <a:pt x="865593" y="310845"/>
                </a:lnTo>
                <a:lnTo>
                  <a:pt x="865593" y="0"/>
                </a:lnTo>
                <a:lnTo>
                  <a:pt x="0" y="0"/>
                </a:lnTo>
                <a:lnTo>
                  <a:pt x="0" y="310845"/>
                </a:lnTo>
                <a:close/>
              </a:path>
            </a:pathLst>
          </a:custGeom>
          <a:solidFill>
            <a:srgbClr val="FBE3CD"/>
          </a:solid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395050" y="6350749"/>
            <a:ext cx="1231844" cy="442524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310845"/>
                </a:moveTo>
                <a:lnTo>
                  <a:pt x="865593" y="310845"/>
                </a:lnTo>
                <a:lnTo>
                  <a:pt x="865593" y="0"/>
                </a:lnTo>
                <a:lnTo>
                  <a:pt x="0" y="0"/>
                </a:lnTo>
                <a:lnTo>
                  <a:pt x="0" y="310845"/>
                </a:lnTo>
                <a:close/>
              </a:path>
            </a:pathLst>
          </a:custGeom>
          <a:ln w="18288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791696" y="6537080"/>
            <a:ext cx="443787" cy="11848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010610" y="6875205"/>
            <a:ext cx="0" cy="472327"/>
          </a:xfrm>
          <a:custGeom>
            <a:avLst/>
            <a:gdLst/>
            <a:ahLst/>
            <a:cxnLst/>
            <a:rect l="l" t="t" r="r" b="b"/>
            <a:pathLst>
              <a:path h="332104">
                <a:moveTo>
                  <a:pt x="0" y="332105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986769" y="6812348"/>
            <a:ext cx="45156" cy="623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15875" y="0"/>
                </a:moveTo>
                <a:lnTo>
                  <a:pt x="0" y="43561"/>
                </a:lnTo>
                <a:lnTo>
                  <a:pt x="31750" y="43561"/>
                </a:lnTo>
                <a:lnTo>
                  <a:pt x="158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986769" y="6812348"/>
            <a:ext cx="45156" cy="623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750" y="43561"/>
                </a:moveTo>
                <a:lnTo>
                  <a:pt x="15875" y="0"/>
                </a:lnTo>
                <a:lnTo>
                  <a:pt x="0" y="43561"/>
                </a:lnTo>
                <a:lnTo>
                  <a:pt x="31750" y="43561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010610" y="6032059"/>
            <a:ext cx="0" cy="320604"/>
          </a:xfrm>
          <a:custGeom>
            <a:avLst/>
            <a:gdLst/>
            <a:ahLst/>
            <a:cxnLst/>
            <a:rect l="l" t="t" r="r" b="b"/>
            <a:pathLst>
              <a:path h="225425">
                <a:moveTo>
                  <a:pt x="0" y="224916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2986769" y="5969204"/>
            <a:ext cx="45156" cy="623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15875" y="0"/>
                </a:moveTo>
                <a:lnTo>
                  <a:pt x="0" y="43560"/>
                </a:lnTo>
                <a:lnTo>
                  <a:pt x="31750" y="43560"/>
                </a:lnTo>
                <a:lnTo>
                  <a:pt x="158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986769" y="5969204"/>
            <a:ext cx="45156" cy="623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750" y="43560"/>
                </a:moveTo>
                <a:lnTo>
                  <a:pt x="15875" y="0"/>
                </a:lnTo>
                <a:lnTo>
                  <a:pt x="0" y="43560"/>
                </a:lnTo>
                <a:lnTo>
                  <a:pt x="31750" y="435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908740" y="7802880"/>
            <a:ext cx="201573" cy="51369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097309" y="5854326"/>
            <a:ext cx="1241778" cy="2362539"/>
          </a:xfrm>
          <a:custGeom>
            <a:avLst/>
            <a:gdLst/>
            <a:ahLst/>
            <a:cxnLst/>
            <a:rect l="l" t="t" r="r" b="b"/>
            <a:pathLst>
              <a:path w="873125" h="1661160">
                <a:moveTo>
                  <a:pt x="0" y="1660918"/>
                </a:moveTo>
                <a:lnTo>
                  <a:pt x="45085" y="1659445"/>
                </a:lnTo>
                <a:lnTo>
                  <a:pt x="90043" y="1655089"/>
                </a:lnTo>
                <a:lnTo>
                  <a:pt x="134747" y="1647964"/>
                </a:lnTo>
                <a:lnTo>
                  <a:pt x="179070" y="1638160"/>
                </a:lnTo>
                <a:lnTo>
                  <a:pt x="222885" y="1625790"/>
                </a:lnTo>
                <a:lnTo>
                  <a:pt x="266192" y="1610956"/>
                </a:lnTo>
                <a:lnTo>
                  <a:pt x="308864" y="1593748"/>
                </a:lnTo>
                <a:lnTo>
                  <a:pt x="350647" y="1574292"/>
                </a:lnTo>
                <a:lnTo>
                  <a:pt x="391668" y="1552663"/>
                </a:lnTo>
                <a:lnTo>
                  <a:pt x="431673" y="1528978"/>
                </a:lnTo>
                <a:lnTo>
                  <a:pt x="470662" y="1503349"/>
                </a:lnTo>
                <a:lnTo>
                  <a:pt x="508381" y="1475867"/>
                </a:lnTo>
                <a:lnTo>
                  <a:pt x="544957" y="1446657"/>
                </a:lnTo>
                <a:lnTo>
                  <a:pt x="580009" y="1415795"/>
                </a:lnTo>
                <a:lnTo>
                  <a:pt x="613664" y="1383284"/>
                </a:lnTo>
                <a:lnTo>
                  <a:pt x="645795" y="1349502"/>
                </a:lnTo>
                <a:lnTo>
                  <a:pt x="676148" y="1314323"/>
                </a:lnTo>
                <a:lnTo>
                  <a:pt x="704723" y="1277873"/>
                </a:lnTo>
                <a:lnTo>
                  <a:pt x="731520" y="1240282"/>
                </a:lnTo>
                <a:lnTo>
                  <a:pt x="756285" y="1201673"/>
                </a:lnTo>
                <a:lnTo>
                  <a:pt x="778891" y="1162177"/>
                </a:lnTo>
                <a:lnTo>
                  <a:pt x="799338" y="1121917"/>
                </a:lnTo>
                <a:lnTo>
                  <a:pt x="817499" y="1080770"/>
                </a:lnTo>
                <a:lnTo>
                  <a:pt x="833247" y="1039113"/>
                </a:lnTo>
                <a:lnTo>
                  <a:pt x="846582" y="996950"/>
                </a:lnTo>
                <a:lnTo>
                  <a:pt x="857250" y="954405"/>
                </a:lnTo>
                <a:lnTo>
                  <a:pt x="865251" y="911478"/>
                </a:lnTo>
                <a:lnTo>
                  <a:pt x="870458" y="868299"/>
                </a:lnTo>
                <a:lnTo>
                  <a:pt x="872744" y="825119"/>
                </a:lnTo>
                <a:lnTo>
                  <a:pt x="871728" y="776986"/>
                </a:lnTo>
                <a:lnTo>
                  <a:pt x="867156" y="728852"/>
                </a:lnTo>
                <a:lnTo>
                  <a:pt x="859282" y="681101"/>
                </a:lnTo>
                <a:lnTo>
                  <a:pt x="847979" y="633730"/>
                </a:lnTo>
                <a:lnTo>
                  <a:pt x="833501" y="586994"/>
                </a:lnTo>
                <a:lnTo>
                  <a:pt x="816102" y="540893"/>
                </a:lnTo>
                <a:lnTo>
                  <a:pt x="795782" y="495681"/>
                </a:lnTo>
                <a:lnTo>
                  <a:pt x="772795" y="451484"/>
                </a:lnTo>
                <a:lnTo>
                  <a:pt x="747268" y="408431"/>
                </a:lnTo>
                <a:lnTo>
                  <a:pt x="719201" y="366649"/>
                </a:lnTo>
                <a:lnTo>
                  <a:pt x="688975" y="326389"/>
                </a:lnTo>
                <a:lnTo>
                  <a:pt x="656590" y="287527"/>
                </a:lnTo>
                <a:lnTo>
                  <a:pt x="622173" y="250444"/>
                </a:lnTo>
                <a:lnTo>
                  <a:pt x="582930" y="212470"/>
                </a:lnTo>
                <a:lnTo>
                  <a:pt x="541655" y="176783"/>
                </a:lnTo>
                <a:lnTo>
                  <a:pt x="498602" y="143637"/>
                </a:lnTo>
                <a:lnTo>
                  <a:pt x="454025" y="113156"/>
                </a:lnTo>
                <a:lnTo>
                  <a:pt x="407924" y="85598"/>
                </a:lnTo>
                <a:lnTo>
                  <a:pt x="360680" y="61087"/>
                </a:lnTo>
                <a:lnTo>
                  <a:pt x="324485" y="44957"/>
                </a:lnTo>
                <a:lnTo>
                  <a:pt x="287909" y="30606"/>
                </a:lnTo>
                <a:lnTo>
                  <a:pt x="250825" y="18287"/>
                </a:lnTo>
                <a:lnTo>
                  <a:pt x="213360" y="8127"/>
                </a:lnTo>
                <a:lnTo>
                  <a:pt x="185166" y="1777"/>
                </a:lnTo>
                <a:lnTo>
                  <a:pt x="175768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212184" y="5795806"/>
            <a:ext cx="153890" cy="11487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444111" y="6832937"/>
            <a:ext cx="483164" cy="324604"/>
          </a:xfrm>
          <a:prstGeom prst="rect">
            <a:avLst/>
          </a:prstGeom>
        </p:spPr>
        <p:txBody>
          <a:bodyPr vert="horz" wrap="square" lIns="0" tIns="18062" rIns="0" bIns="0" rtlCol="0">
            <a:spAutoFit/>
          </a:bodyPr>
          <a:lstStyle/>
          <a:p>
            <a:pPr marL="18062" algn="l" defTabSz="1300460" hangingPunct="1">
              <a:spcBef>
                <a:spcPts val="142"/>
              </a:spcBef>
            </a:pPr>
            <a:r>
              <a:rPr sz="1991" b="0" kern="1200" spc="-1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F</a:t>
            </a:r>
            <a:r>
              <a:rPr sz="1991" b="0" kern="120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(</a:t>
            </a:r>
            <a:r>
              <a:rPr sz="1991" b="0" kern="1200" spc="-28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x</a:t>
            </a:r>
            <a:r>
              <a:rPr sz="1991" b="0" kern="120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)</a:t>
            </a:r>
            <a:endParaRPr sz="1991" b="0" kern="12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847222" y="5260622"/>
            <a:ext cx="1789966" cy="643794"/>
          </a:xfrm>
          <a:prstGeom prst="rect">
            <a:avLst/>
          </a:prstGeom>
        </p:spPr>
        <p:txBody>
          <a:bodyPr vert="horz" wrap="square" lIns="0" tIns="18062" rIns="0" bIns="0" rtlCol="0">
            <a:spAutoFit/>
          </a:bodyPr>
          <a:lstStyle/>
          <a:p>
            <a:pPr marL="1348324" algn="l" defTabSz="1300460" hangingPunct="1">
              <a:spcBef>
                <a:spcPts val="142"/>
              </a:spcBef>
            </a:pPr>
            <a:r>
              <a:rPr sz="1991" b="0" kern="120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relu</a:t>
            </a:r>
            <a:endParaRPr sz="1991" b="0" kern="1200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L="18062" algn="l" defTabSz="1300460" hangingPunct="1">
              <a:spcBef>
                <a:spcPts val="121"/>
              </a:spcBef>
            </a:pPr>
            <a:r>
              <a:rPr sz="1991" b="0" kern="1200" spc="-1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F(x) </a:t>
            </a:r>
            <a:r>
              <a:rPr sz="1991" b="0" kern="120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+</a:t>
            </a:r>
            <a:r>
              <a:rPr sz="1991" b="0" kern="1200" spc="-178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sz="1991" b="0" kern="120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x</a:t>
            </a:r>
            <a:endParaRPr sz="1991" b="0" kern="12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010610" y="5273446"/>
            <a:ext cx="0" cy="320604"/>
          </a:xfrm>
          <a:custGeom>
            <a:avLst/>
            <a:gdLst/>
            <a:ahLst/>
            <a:cxnLst/>
            <a:rect l="l" t="t" r="r" b="b"/>
            <a:pathLst>
              <a:path h="225425">
                <a:moveTo>
                  <a:pt x="0" y="224916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2986769" y="5210590"/>
            <a:ext cx="45156" cy="623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15875" y="0"/>
                </a:moveTo>
                <a:lnTo>
                  <a:pt x="0" y="43560"/>
                </a:lnTo>
                <a:lnTo>
                  <a:pt x="31750" y="43560"/>
                </a:lnTo>
                <a:lnTo>
                  <a:pt x="158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986769" y="5210590"/>
            <a:ext cx="45156" cy="623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750" y="43560"/>
                </a:moveTo>
                <a:lnTo>
                  <a:pt x="15875" y="0"/>
                </a:lnTo>
                <a:lnTo>
                  <a:pt x="0" y="43560"/>
                </a:lnTo>
                <a:lnTo>
                  <a:pt x="31750" y="435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889775" y="8300241"/>
            <a:ext cx="205909" cy="324604"/>
          </a:xfrm>
          <a:prstGeom prst="rect">
            <a:avLst/>
          </a:prstGeom>
        </p:spPr>
        <p:txBody>
          <a:bodyPr vert="horz" wrap="square" lIns="0" tIns="18062" rIns="0" bIns="0" rtlCol="0">
            <a:spAutoFit/>
          </a:bodyPr>
          <a:lstStyle/>
          <a:p>
            <a:pPr marL="18062" algn="l" defTabSz="1300460" hangingPunct="1">
              <a:spcBef>
                <a:spcPts val="142"/>
              </a:spcBef>
            </a:pPr>
            <a:r>
              <a:rPr sz="1991" b="0" kern="120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X</a:t>
            </a:r>
            <a:endParaRPr sz="1991" b="0" kern="12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2835047" y="5663590"/>
            <a:ext cx="350406" cy="350406"/>
          </a:xfrm>
          <a:custGeom>
            <a:avLst/>
            <a:gdLst/>
            <a:ahLst/>
            <a:cxnLst/>
            <a:rect l="l" t="t" r="r" b="b"/>
            <a:pathLst>
              <a:path w="246380" h="246379">
                <a:moveTo>
                  <a:pt x="0" y="123189"/>
                </a:moveTo>
                <a:lnTo>
                  <a:pt x="9651" y="75183"/>
                </a:lnTo>
                <a:lnTo>
                  <a:pt x="36068" y="36068"/>
                </a:lnTo>
                <a:lnTo>
                  <a:pt x="75183" y="9651"/>
                </a:lnTo>
                <a:lnTo>
                  <a:pt x="123189" y="0"/>
                </a:lnTo>
                <a:lnTo>
                  <a:pt x="170306" y="9398"/>
                </a:lnTo>
                <a:lnTo>
                  <a:pt x="210312" y="36068"/>
                </a:lnTo>
                <a:lnTo>
                  <a:pt x="236981" y="76073"/>
                </a:lnTo>
                <a:lnTo>
                  <a:pt x="246380" y="123189"/>
                </a:lnTo>
                <a:lnTo>
                  <a:pt x="236727" y="171195"/>
                </a:lnTo>
                <a:lnTo>
                  <a:pt x="210312" y="210312"/>
                </a:lnTo>
                <a:lnTo>
                  <a:pt x="171195" y="236727"/>
                </a:lnTo>
                <a:lnTo>
                  <a:pt x="123189" y="246380"/>
                </a:lnTo>
                <a:lnTo>
                  <a:pt x="75183" y="236727"/>
                </a:lnTo>
                <a:lnTo>
                  <a:pt x="36068" y="210312"/>
                </a:lnTo>
                <a:lnTo>
                  <a:pt x="9651" y="171195"/>
                </a:lnTo>
                <a:lnTo>
                  <a:pt x="0" y="123189"/>
                </a:lnTo>
                <a:close/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2986770" y="5741543"/>
            <a:ext cx="47865" cy="73152"/>
          </a:xfrm>
          <a:custGeom>
            <a:avLst/>
            <a:gdLst/>
            <a:ahLst/>
            <a:cxnLst/>
            <a:rect l="l" t="t" r="r" b="b"/>
            <a:pathLst>
              <a:path w="33655" h="51435">
                <a:moveTo>
                  <a:pt x="0" y="51361"/>
                </a:moveTo>
                <a:lnTo>
                  <a:pt x="33069" y="51361"/>
                </a:lnTo>
                <a:lnTo>
                  <a:pt x="33069" y="0"/>
                </a:lnTo>
                <a:lnTo>
                  <a:pt x="0" y="0"/>
                </a:lnTo>
                <a:lnTo>
                  <a:pt x="0" y="513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2915242" y="5839154"/>
            <a:ext cx="190556" cy="0"/>
          </a:xfrm>
          <a:custGeom>
            <a:avLst/>
            <a:gdLst/>
            <a:ahLst/>
            <a:cxnLst/>
            <a:rect l="l" t="t" r="r" b="b"/>
            <a:pathLst>
              <a:path w="133985">
                <a:moveTo>
                  <a:pt x="0" y="0"/>
                </a:moveTo>
                <a:lnTo>
                  <a:pt x="133984" y="0"/>
                </a:lnTo>
              </a:path>
            </a:pathLst>
          </a:custGeom>
          <a:ln w="335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2986770" y="5863083"/>
            <a:ext cx="47865" cy="71346"/>
          </a:xfrm>
          <a:custGeom>
            <a:avLst/>
            <a:gdLst/>
            <a:ahLst/>
            <a:cxnLst/>
            <a:rect l="l" t="t" r="r" b="b"/>
            <a:pathLst>
              <a:path w="33655" h="50164">
                <a:moveTo>
                  <a:pt x="0" y="49850"/>
                </a:moveTo>
                <a:lnTo>
                  <a:pt x="33069" y="49850"/>
                </a:lnTo>
                <a:lnTo>
                  <a:pt x="33069" y="0"/>
                </a:lnTo>
                <a:lnTo>
                  <a:pt x="0" y="0"/>
                </a:lnTo>
                <a:lnTo>
                  <a:pt x="0" y="498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064803" y="1541719"/>
            <a:ext cx="8962475" cy="3172756"/>
          </a:xfrm>
          <a:prstGeom prst="rect">
            <a:avLst/>
          </a:prstGeom>
        </p:spPr>
        <p:txBody>
          <a:bodyPr vert="horz" wrap="square" lIns="0" tIns="18062" rIns="0" bIns="0" rtlCol="0">
            <a:spAutoFit/>
          </a:bodyPr>
          <a:lstStyle/>
          <a:p>
            <a:pPr marL="18062" algn="l" defTabSz="1300460" hangingPunct="1">
              <a:spcBef>
                <a:spcPts val="142"/>
              </a:spcBef>
            </a:pPr>
            <a:r>
              <a:rPr sz="3413" b="0" kern="1200" spc="7" dirty="0">
                <a:solidFill>
                  <a:prstClr val="black"/>
                </a:solidFill>
                <a:latin typeface="STZhongsong"/>
                <a:ea typeface="+mn-ea"/>
                <a:cs typeface="STZhongsong"/>
              </a:rPr>
              <a:t>残差网</a:t>
            </a:r>
            <a:r>
              <a:rPr sz="3413" b="0" kern="1200" dirty="0">
                <a:solidFill>
                  <a:prstClr val="black"/>
                </a:solidFill>
                <a:latin typeface="STZhongsong"/>
                <a:ea typeface="+mn-ea"/>
                <a:cs typeface="STZhongsong"/>
              </a:rPr>
              <a:t>络设计</a:t>
            </a:r>
            <a:r>
              <a:rPr sz="3413" b="0" kern="1200" spc="-14" dirty="0">
                <a:solidFill>
                  <a:prstClr val="black"/>
                </a:solidFill>
                <a:latin typeface="STZhongsong"/>
                <a:ea typeface="+mn-ea"/>
                <a:cs typeface="STZhongsong"/>
              </a:rPr>
              <a:t>能</a:t>
            </a:r>
            <a:r>
              <a:rPr sz="3413" b="0" kern="1200" dirty="0">
                <a:solidFill>
                  <a:prstClr val="black"/>
                </a:solidFill>
                <a:latin typeface="STZhongsong"/>
                <a:ea typeface="+mn-ea"/>
                <a:cs typeface="STZhongsong"/>
              </a:rPr>
              <a:t>够解决</a:t>
            </a:r>
            <a:r>
              <a:rPr sz="3413" b="0" kern="1200" spc="-14" dirty="0">
                <a:solidFill>
                  <a:prstClr val="black"/>
                </a:solidFill>
                <a:latin typeface="STZhongsong"/>
                <a:ea typeface="+mn-ea"/>
                <a:cs typeface="STZhongsong"/>
              </a:rPr>
              <a:t>这</a:t>
            </a:r>
            <a:r>
              <a:rPr sz="3413" b="0" kern="1200" dirty="0">
                <a:solidFill>
                  <a:prstClr val="black"/>
                </a:solidFill>
                <a:latin typeface="STZhongsong"/>
                <a:ea typeface="+mn-ea"/>
                <a:cs typeface="STZhongsong"/>
              </a:rPr>
              <a:t>一问题</a:t>
            </a:r>
          </a:p>
          <a:p>
            <a:pPr marL="343177" indent="-325115" algn="l" defTabSz="1300460" hangingPunct="1">
              <a:spcBef>
                <a:spcPts val="1252"/>
              </a:spcBef>
              <a:buClr>
                <a:srgbClr val="C00000"/>
              </a:buClr>
              <a:buSzPct val="139583"/>
              <a:buFont typeface="Arial"/>
              <a:buChar char="•"/>
              <a:tabLst>
                <a:tab pos="343177" algn="l"/>
              </a:tabLst>
            </a:pPr>
            <a:r>
              <a:rPr sz="3413" b="0" kern="1200" dirty="0">
                <a:solidFill>
                  <a:prstClr val="black"/>
                </a:solidFill>
                <a:latin typeface="STZhongsong"/>
                <a:ea typeface="+mn-ea"/>
                <a:cs typeface="STZhongsong"/>
              </a:rPr>
              <a:t>残差块中可引入颈状结构进行降维</a:t>
            </a:r>
          </a:p>
          <a:p>
            <a:pPr marL="343177" indent="-325115" algn="l" defTabSz="1300460" hangingPunct="1">
              <a:spcBef>
                <a:spcPts val="1244"/>
              </a:spcBef>
              <a:buClr>
                <a:srgbClr val="C00000"/>
              </a:buClr>
              <a:buSzPct val="139583"/>
              <a:buFontTx/>
              <a:buChar char="•"/>
              <a:tabLst>
                <a:tab pos="343177" algn="l"/>
              </a:tabLst>
            </a:pPr>
            <a:r>
              <a:rPr sz="3413" b="0" kern="1200" spc="-7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ResNet</a:t>
            </a:r>
            <a:r>
              <a:rPr sz="3413" b="0" kern="1200" spc="7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sz="3413" b="0" kern="1200" spc="-7" dirty="0">
                <a:solidFill>
                  <a:prstClr val="black"/>
                </a:solidFill>
                <a:latin typeface="STZhongsong"/>
                <a:ea typeface="+mn-ea"/>
                <a:cs typeface="STZhongsong"/>
              </a:rPr>
              <a:t>让深层结构能够获得预期的更佳性能</a:t>
            </a:r>
            <a:endParaRPr sz="3413" b="0" kern="1200" dirty="0">
              <a:solidFill>
                <a:prstClr val="black"/>
              </a:solidFill>
              <a:latin typeface="STZhongsong"/>
              <a:ea typeface="+mn-ea"/>
              <a:cs typeface="STZhongsong"/>
            </a:endParaRPr>
          </a:p>
          <a:p>
            <a:pPr marL="343177" marR="7225" indent="-325115" algn="l" defTabSz="1300460" hangingPunct="1">
              <a:lnSpc>
                <a:spcPct val="120000"/>
              </a:lnSpc>
              <a:spcBef>
                <a:spcPts val="427"/>
              </a:spcBef>
              <a:buClr>
                <a:srgbClr val="C00000"/>
              </a:buClr>
              <a:buSzPct val="139583"/>
              <a:buFontTx/>
              <a:buChar char="•"/>
              <a:tabLst>
                <a:tab pos="343177" algn="l"/>
              </a:tabLst>
            </a:pPr>
            <a:r>
              <a:rPr sz="3413" b="0" kern="1200" spc="-7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152</a:t>
            </a:r>
            <a:r>
              <a:rPr sz="3413" b="0" kern="120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sz="3413" b="0" kern="1200" dirty="0">
                <a:solidFill>
                  <a:prstClr val="black"/>
                </a:solidFill>
                <a:latin typeface="STZhongsong"/>
                <a:ea typeface="+mn-ea"/>
                <a:cs typeface="STZhongsong"/>
              </a:rPr>
              <a:t>层的</a:t>
            </a:r>
            <a:r>
              <a:rPr sz="3413" b="0" kern="1200" spc="-156" dirty="0">
                <a:solidFill>
                  <a:prstClr val="black"/>
                </a:solidFill>
                <a:latin typeface="STZhongsong"/>
                <a:ea typeface="+mn-ea"/>
                <a:cs typeface="STZhongsong"/>
              </a:rPr>
              <a:t> </a:t>
            </a:r>
            <a:r>
              <a:rPr sz="3413" b="0" kern="1200" spc="-7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ResNet</a:t>
            </a:r>
            <a:r>
              <a:rPr sz="3413" b="0" kern="1200" spc="7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sz="3413" b="0" kern="1200" spc="-7" dirty="0">
                <a:solidFill>
                  <a:prstClr val="black"/>
                </a:solidFill>
                <a:latin typeface="STZhongsong"/>
                <a:ea typeface="+mn-ea"/>
                <a:cs typeface="STZhongsong"/>
              </a:rPr>
              <a:t>在比赛中获得冠军，并实现 了低于人类的错误率</a:t>
            </a:r>
            <a:endParaRPr sz="3413" b="0" kern="1200" dirty="0">
              <a:solidFill>
                <a:prstClr val="black"/>
              </a:solidFill>
              <a:latin typeface="STZhongsong"/>
              <a:ea typeface="+mn-ea"/>
              <a:cs typeface="STZhongsong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4696900" y="5269112"/>
            <a:ext cx="2921745" cy="340075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4532171" y="8310066"/>
            <a:ext cx="1242681" cy="451556"/>
          </a:xfrm>
          <a:custGeom>
            <a:avLst/>
            <a:gdLst/>
            <a:ahLst/>
            <a:cxnLst/>
            <a:rect l="l" t="t" r="r" b="b"/>
            <a:pathLst>
              <a:path w="873760" h="317500">
                <a:moveTo>
                  <a:pt x="0" y="316992"/>
                </a:moveTo>
                <a:lnTo>
                  <a:pt x="873252" y="316992"/>
                </a:lnTo>
                <a:lnTo>
                  <a:pt x="873252" y="0"/>
                </a:lnTo>
                <a:lnTo>
                  <a:pt x="0" y="0"/>
                </a:lnTo>
                <a:lnTo>
                  <a:pt x="0" y="3169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707738" y="4954830"/>
            <a:ext cx="1242681" cy="513870"/>
          </a:xfrm>
          <a:custGeom>
            <a:avLst/>
            <a:gdLst/>
            <a:ahLst/>
            <a:cxnLst/>
            <a:rect l="l" t="t" r="r" b="b"/>
            <a:pathLst>
              <a:path w="873760" h="361314">
                <a:moveTo>
                  <a:pt x="0" y="361188"/>
                </a:moveTo>
                <a:lnTo>
                  <a:pt x="873251" y="361188"/>
                </a:lnTo>
                <a:lnTo>
                  <a:pt x="873251" y="0"/>
                </a:lnTo>
                <a:lnTo>
                  <a:pt x="0" y="0"/>
                </a:lnTo>
                <a:lnTo>
                  <a:pt x="0" y="3611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algn="l" defTabSz="1300460" hangingPunct="1"/>
            <a:endParaRPr sz="2560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4" name="object 64"/>
          <p:cNvSpPr txBox="1">
            <a:spLocks noGrp="1"/>
          </p:cNvSpPr>
          <p:nvPr>
            <p:ph type="title"/>
          </p:nvPr>
        </p:nvSpPr>
        <p:spPr>
          <a:xfrm>
            <a:off x="2846425" y="177913"/>
            <a:ext cx="5245268" cy="718558"/>
          </a:xfrm>
          <a:prstGeom prst="rect">
            <a:avLst/>
          </a:prstGeom>
        </p:spPr>
        <p:txBody>
          <a:bodyPr vert="horz" wrap="square" lIns="0" tIns="18062" rIns="0" bIns="0" rtlCol="0">
            <a:spAutoFit/>
          </a:bodyPr>
          <a:lstStyle/>
          <a:p>
            <a:pPr marL="18062">
              <a:spcBef>
                <a:spcPts val="142"/>
              </a:spcBef>
            </a:pPr>
            <a:r>
              <a:rPr sz="4551" b="1" dirty="0"/>
              <a:t>ResNet </a:t>
            </a:r>
            <a:r>
              <a:rPr dirty="0"/>
              <a:t>[He et </a:t>
            </a:r>
            <a:r>
              <a:rPr spc="-7" dirty="0"/>
              <a:t>al.,</a:t>
            </a:r>
            <a:r>
              <a:rPr spc="-128" dirty="0"/>
              <a:t> </a:t>
            </a:r>
            <a:r>
              <a:rPr spc="-7" dirty="0"/>
              <a:t>2015]</a:t>
            </a:r>
            <a:endParaRPr sz="4551"/>
          </a:p>
        </p:txBody>
      </p:sp>
      <p:sp>
        <p:nvSpPr>
          <p:cNvPr id="65" name="object 6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186" algn="l" defTabSz="1300460" hangingPunct="1">
              <a:lnSpc>
                <a:spcPts val="2651"/>
              </a:lnSpc>
            </a:pPr>
            <a:fld id="{81D60167-4931-47E6-BA6A-407CBD079E47}" type="slidenum">
              <a:rPr kern="1200" spc="-7" dirty="0">
                <a:solidFill>
                  <a:prstClr val="white"/>
                </a:solidFill>
                <a:ea typeface="+mn-ea"/>
              </a:rPr>
              <a:pPr marL="54186" algn="l" defTabSz="1300460" hangingPunct="1">
                <a:lnSpc>
                  <a:spcPts val="2651"/>
                </a:lnSpc>
              </a:pPr>
              <a:t>17</a:t>
            </a:fld>
            <a:endParaRPr kern="1200" spc="-7" dirty="0">
              <a:solidFill>
                <a:prstClr val="white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70764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EC061B-8733-EC42-B8F1-BA8B54E0F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747" y="177913"/>
            <a:ext cx="7683307" cy="700320"/>
          </a:xfrm>
        </p:spPr>
        <p:txBody>
          <a:bodyPr/>
          <a:lstStyle/>
          <a:p>
            <a:r>
              <a:rPr lang="en-US" altLang="zh-CN" sz="4551" b="1" dirty="0"/>
              <a:t>Encoder——</a:t>
            </a:r>
            <a:r>
              <a:rPr lang="zh-CN" altLang="en-US" sz="4551" b="1" dirty="0"/>
              <a:t>当前改进结果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DA2572-C3D4-A64F-925D-F5B40A379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2107"/>
            <a:ext cx="12932551" cy="7676444"/>
          </a:xfrm>
          <a:prstGeom prst="rect">
            <a:avLst/>
          </a:prstGeom>
        </p:spPr>
      </p:pic>
      <p:sp>
        <p:nvSpPr>
          <p:cNvPr id="9" name="object 61">
            <a:extLst>
              <a:ext uri="{FF2B5EF4-FFF2-40B4-BE49-F238E27FC236}">
                <a16:creationId xmlns:a16="http://schemas.microsoft.com/office/drawing/2014/main" id="{1BEF0C9B-F54A-FC4E-88DD-B39359875252}"/>
              </a:ext>
            </a:extLst>
          </p:cNvPr>
          <p:cNvSpPr txBox="1"/>
          <p:nvPr/>
        </p:nvSpPr>
        <p:spPr>
          <a:xfrm>
            <a:off x="6827520" y="1192107"/>
            <a:ext cx="5960533" cy="3903148"/>
          </a:xfrm>
          <a:prstGeom prst="rect">
            <a:avLst/>
          </a:prstGeom>
        </p:spPr>
        <p:txBody>
          <a:bodyPr vert="horz" wrap="square" lIns="0" tIns="18062" rIns="0" bIns="0" rtlCol="0">
            <a:spAutoFit/>
          </a:bodyPr>
          <a:lstStyle/>
          <a:p>
            <a:pPr marL="18062" algn="l" defTabSz="1300460" hangingPunct="1">
              <a:lnSpc>
                <a:spcPct val="150000"/>
              </a:lnSpc>
              <a:spcBef>
                <a:spcPts val="142"/>
              </a:spcBef>
              <a:buClr>
                <a:srgbClr val="C00000"/>
              </a:buClr>
            </a:pPr>
            <a:r>
              <a:rPr lang="zh-CN" altLang="en-US" sz="3413" b="0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STZhongsong"/>
              </a:rPr>
              <a:t>残差块设计：</a:t>
            </a:r>
            <a:endParaRPr lang="en-US" altLang="zh-CN" sz="3413" b="0" kern="12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STZhongsong"/>
            </a:endParaRPr>
          </a:p>
          <a:p>
            <a:pPr marL="505734" indent="-487672" algn="l" defTabSz="1300460" hangingPunct="1">
              <a:lnSpc>
                <a:spcPct val="150000"/>
              </a:lnSpc>
              <a:spcBef>
                <a:spcPts val="142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sz="3413" b="0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STZhongsong"/>
              </a:rPr>
              <a:t>2</a:t>
            </a:r>
            <a:r>
              <a:rPr lang="zh-CN" altLang="en-US" sz="3413" b="0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STZhongsong"/>
              </a:rPr>
              <a:t>层卷积层，比原来的设计能够保存更多的信息</a:t>
            </a:r>
            <a:endParaRPr lang="en-US" altLang="zh-CN" sz="3413" b="0" kern="12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STZhongsong"/>
            </a:endParaRPr>
          </a:p>
          <a:p>
            <a:pPr marL="505734" indent="-487672" algn="l" defTabSz="1300460" hangingPunct="1">
              <a:lnSpc>
                <a:spcPct val="150000"/>
              </a:lnSpc>
              <a:spcBef>
                <a:spcPts val="142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zh-CN" altLang="en-US" sz="3413" b="0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STZhongsong"/>
              </a:rPr>
              <a:t>使用</a:t>
            </a:r>
            <a:r>
              <a:rPr lang="en-US" altLang="zh-CN" sz="3413" b="0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STZhongsong"/>
              </a:rPr>
              <a:t>BN</a:t>
            </a:r>
            <a:r>
              <a:rPr lang="zh-CN" altLang="en-US" sz="3413" b="0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STZhongsong"/>
              </a:rPr>
              <a:t>正则化，防止过拟合</a:t>
            </a:r>
            <a:endParaRPr lang="en-US" altLang="zh-CN" sz="3413" b="0" kern="12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STZhongsong"/>
            </a:endParaRPr>
          </a:p>
          <a:p>
            <a:pPr marL="505734" indent="-487672" algn="l" defTabSz="1300460" hangingPunct="1">
              <a:lnSpc>
                <a:spcPct val="150000"/>
              </a:lnSpc>
              <a:spcBef>
                <a:spcPts val="142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altLang="zh-CN" sz="3413" b="0" kern="12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STZhongsong"/>
            </a:endParaRPr>
          </a:p>
        </p:txBody>
      </p:sp>
    </p:spTree>
    <p:extLst>
      <p:ext uri="{BB962C8B-B14F-4D97-AF65-F5344CB8AC3E}">
        <p14:creationId xmlns:p14="http://schemas.microsoft.com/office/powerpoint/2010/main" val="1362334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EC061B-8733-EC42-B8F1-BA8B54E0F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747" y="177913"/>
            <a:ext cx="7683307" cy="700320"/>
          </a:xfrm>
        </p:spPr>
        <p:txBody>
          <a:bodyPr/>
          <a:lstStyle/>
          <a:p>
            <a:r>
              <a:rPr lang="en-US" altLang="zh-CN" sz="4551" b="1" dirty="0"/>
              <a:t>Encoder——</a:t>
            </a:r>
            <a:r>
              <a:rPr lang="zh-CN" altLang="en-US" sz="4551" b="1" dirty="0"/>
              <a:t>当前改进结果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DA2572-C3D4-A64F-925D-F5B40A379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2107"/>
            <a:ext cx="12932551" cy="7676444"/>
          </a:xfrm>
          <a:prstGeom prst="rect">
            <a:avLst/>
          </a:prstGeom>
        </p:spPr>
      </p:pic>
      <p:sp>
        <p:nvSpPr>
          <p:cNvPr id="9" name="object 61">
            <a:extLst>
              <a:ext uri="{FF2B5EF4-FFF2-40B4-BE49-F238E27FC236}">
                <a16:creationId xmlns:a16="http://schemas.microsoft.com/office/drawing/2014/main" id="{1BEF0C9B-F54A-FC4E-88DD-B39359875252}"/>
              </a:ext>
            </a:extLst>
          </p:cNvPr>
          <p:cNvSpPr txBox="1"/>
          <p:nvPr/>
        </p:nvSpPr>
        <p:spPr>
          <a:xfrm>
            <a:off x="6972018" y="1110670"/>
            <a:ext cx="5960533" cy="3903148"/>
          </a:xfrm>
          <a:prstGeom prst="rect">
            <a:avLst/>
          </a:prstGeom>
        </p:spPr>
        <p:txBody>
          <a:bodyPr vert="horz" wrap="square" lIns="0" tIns="18062" rIns="0" bIns="0" rtlCol="0">
            <a:spAutoFit/>
          </a:bodyPr>
          <a:lstStyle/>
          <a:p>
            <a:pPr marL="18062" algn="l" defTabSz="1300460" hangingPunct="1">
              <a:lnSpc>
                <a:spcPct val="150000"/>
              </a:lnSpc>
              <a:spcBef>
                <a:spcPts val="142"/>
              </a:spcBef>
              <a:buClr>
                <a:srgbClr val="C00000"/>
              </a:buClr>
            </a:pPr>
            <a:r>
              <a:rPr lang="en-US" altLang="zh-CN" sz="3413" b="0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STZhongsong"/>
              </a:rPr>
              <a:t>Encoder</a:t>
            </a:r>
            <a:r>
              <a:rPr lang="zh-CN" altLang="en-US" sz="3413" b="0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STZhongsong"/>
              </a:rPr>
              <a:t>设计：</a:t>
            </a:r>
            <a:endParaRPr lang="en-US" altLang="zh-CN" sz="3413" b="0" kern="12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STZhongsong"/>
            </a:endParaRPr>
          </a:p>
          <a:p>
            <a:pPr marL="505734" indent="-487672" algn="l" defTabSz="1300460" hangingPunct="1">
              <a:lnSpc>
                <a:spcPct val="150000"/>
              </a:lnSpc>
              <a:spcBef>
                <a:spcPts val="142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sz="3413" b="0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STZhongsong"/>
              </a:rPr>
              <a:t>4</a:t>
            </a:r>
            <a:r>
              <a:rPr lang="zh-CN" altLang="en-US" sz="3413" b="0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STZhongsong"/>
              </a:rPr>
              <a:t>块残差块，目的是通过预训练观察改进是否有效</a:t>
            </a:r>
            <a:endParaRPr lang="en-US" altLang="zh-CN" sz="3413" b="0" kern="12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STZhongsong"/>
            </a:endParaRPr>
          </a:p>
          <a:p>
            <a:pPr marL="505734" indent="-487672" algn="l" defTabSz="1300460" hangingPunct="1">
              <a:lnSpc>
                <a:spcPct val="150000"/>
              </a:lnSpc>
              <a:spcBef>
                <a:spcPts val="142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zh-CN" altLang="en-US" sz="3413" b="0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STZhongsong"/>
              </a:rPr>
              <a:t>未来可能会增加残差块</a:t>
            </a:r>
            <a:endParaRPr lang="en-US" altLang="zh-CN" sz="3413" b="0" kern="12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STZhongsong"/>
            </a:endParaRPr>
          </a:p>
          <a:p>
            <a:pPr marL="505734" indent="-487672" algn="l" defTabSz="1300460" hangingPunct="1">
              <a:lnSpc>
                <a:spcPct val="150000"/>
              </a:lnSpc>
              <a:spcBef>
                <a:spcPts val="142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altLang="zh-CN" sz="3413" b="0" kern="12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STZhongsong"/>
            </a:endParaRPr>
          </a:p>
        </p:txBody>
      </p:sp>
    </p:spTree>
    <p:extLst>
      <p:ext uri="{BB962C8B-B14F-4D97-AF65-F5344CB8AC3E}">
        <p14:creationId xmlns:p14="http://schemas.microsoft.com/office/powerpoint/2010/main" val="366613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6401BD-406F-4203-A950-311B24FDA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背景介绍</a:t>
            </a:r>
          </a:p>
        </p:txBody>
      </p:sp>
    </p:spTree>
    <p:extLst>
      <p:ext uri="{BB962C8B-B14F-4D97-AF65-F5344CB8AC3E}">
        <p14:creationId xmlns:p14="http://schemas.microsoft.com/office/powerpoint/2010/main" val="212298363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6401BD-406F-4203-A950-311B24FDA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效果评估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17ED77-9687-4B88-AF99-9C60DF6DF30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altLang="zh-CN" sz="4000"/>
              <a:t>BPP PSNR SSIM</a:t>
            </a:r>
            <a:endParaRPr lang="zh-CN" altLang="en-US" sz="4000"/>
          </a:p>
        </p:txBody>
      </p:sp>
    </p:spTree>
    <p:extLst>
      <p:ext uri="{BB962C8B-B14F-4D97-AF65-F5344CB8AC3E}">
        <p14:creationId xmlns:p14="http://schemas.microsoft.com/office/powerpoint/2010/main" val="349410198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048F5B-8D44-4384-BBE6-B7BACEAEE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比特率 （</a:t>
            </a:r>
            <a:r>
              <a:rPr lang="en-US" altLang="zh-CN"/>
              <a:t>Bits Per Pixel, BPP</a:t>
            </a:r>
            <a:r>
              <a:rPr lang="zh-CN" altLang="en-US"/>
              <a:t>）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292286-A30A-47BB-9971-F08C8EF3C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压缩效率评估指标</a:t>
            </a:r>
            <a:endParaRPr lang="en-US" altLang="zh-CN"/>
          </a:p>
          <a:p>
            <a:r>
              <a:rPr lang="en-US" altLang="zh-CN" err="1"/>
              <a:t>BPP</a:t>
            </a:r>
            <a:r>
              <a:rPr lang="en-US" altLang="zh-CN"/>
              <a:t> = </a:t>
            </a:r>
            <a:r>
              <a:rPr lang="zh-CN" altLang="en-US"/>
              <a:t>压缩后图片总比特数 </a:t>
            </a:r>
            <a:r>
              <a:rPr lang="en-US" altLang="zh-CN"/>
              <a:t>/ </a:t>
            </a:r>
            <a:r>
              <a:rPr lang="zh-CN" altLang="en-US"/>
              <a:t>图片像素数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901548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EB8AC-8A2C-41E1-935C-3E80FC35B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2740" y="227219"/>
            <a:ext cx="10302059" cy="734756"/>
          </a:xfrm>
        </p:spPr>
        <p:txBody>
          <a:bodyPr/>
          <a:lstStyle/>
          <a:p>
            <a:r>
              <a:rPr lang="zh-CN" altLang="en-US" sz="3600" i="0">
                <a:effectLst/>
                <a:latin typeface="Arial" panose="020B0604020202020204" pitchFamily="34" charset="0"/>
              </a:rPr>
              <a:t>峰值讯噪比（</a:t>
            </a:r>
            <a:r>
              <a:rPr lang="en-US" altLang="zh-CN" sz="3600" i="0">
                <a:effectLst/>
                <a:latin typeface="Arial" panose="020B0604020202020204" pitchFamily="34" charset="0"/>
              </a:rPr>
              <a:t>Peak Signal-to-Noise </a:t>
            </a:r>
            <a:r>
              <a:rPr lang="en-US" altLang="zh-CN" sz="3600">
                <a:latin typeface="Arial" panose="020B0604020202020204" pitchFamily="34" charset="0"/>
              </a:rPr>
              <a:t>R</a:t>
            </a:r>
            <a:r>
              <a:rPr lang="en-US" altLang="zh-CN" sz="3600" i="0">
                <a:effectLst/>
                <a:latin typeface="Arial" panose="020B0604020202020204" pitchFamily="34" charset="0"/>
              </a:rPr>
              <a:t>atio</a:t>
            </a:r>
            <a:r>
              <a:rPr lang="en-US" altLang="zh-CN" sz="3600">
                <a:latin typeface="Arial" panose="020B0604020202020204" pitchFamily="34" charset="0"/>
              </a:rPr>
              <a:t>,</a:t>
            </a:r>
            <a:r>
              <a:rPr lang="zh-CN" altLang="en-US" sz="3600">
                <a:latin typeface="Arial" panose="020B0604020202020204" pitchFamily="34" charset="0"/>
              </a:rPr>
              <a:t> </a:t>
            </a:r>
            <a:r>
              <a:rPr lang="en-US" altLang="zh-CN" sz="3600" i="0">
                <a:effectLst/>
                <a:latin typeface="Arial" panose="020B0604020202020204" pitchFamily="34" charset="0"/>
              </a:rPr>
              <a:t>PSNR)</a:t>
            </a:r>
            <a:br>
              <a:rPr lang="en-US" altLang="zh-CN" sz="3600" i="0">
                <a:effectLst/>
                <a:latin typeface="Arial" panose="020B0604020202020204" pitchFamily="34" charset="0"/>
              </a:rPr>
            </a:br>
            <a:endParaRPr lang="zh-CN" altLang="en-US" sz="3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15F1B503-A731-4370-A566-5EEABDE971C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/>
                  <a:t>衡量两幅图像的相似程度</a:t>
                </a:r>
                <a:endParaRPr lang="en-US" altLang="zh-CN"/>
              </a:p>
              <a:p>
                <a:r>
                  <a:rPr lang="zh-CN" altLang="en-US"/>
                  <a:t>基于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𝑀𝑆𝐸</m:t>
                    </m:r>
                  </m:oMath>
                </a14:m>
                <a:r>
                  <a:rPr lang="zh-CN" altLang="en-US"/>
                  <a:t> 误差直接计算，记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/>
                  <a:t>两幅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/>
                  <a:t>图像</a:t>
                </a:r>
                <a:endParaRPr lang="en-US" altLang="zh-CN"/>
              </a:p>
              <a:p>
                <a:endParaRPr lang="en-US" altLang="zh-CN"/>
              </a:p>
              <a:p>
                <a:endParaRPr lang="en-US" altLang="zh-CN"/>
              </a:p>
              <a:p>
                <a:endParaRPr lang="en-US" altLang="zh-CN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𝑀𝐴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/>
                  <a:t>为图像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颜色</m:t>
                    </m:r>
                  </m:oMath>
                </a14:m>
                <a:r>
                  <a:rPr lang="zh-CN" altLang="en-US"/>
                  <a:t>最大数指，范围 </a:t>
                </a:r>
                <a:r>
                  <a:rPr lang="en-US" altLang="zh-CN"/>
                  <a:t>0-255</a:t>
                </a:r>
              </a:p>
              <a:p>
                <a:pPr marL="0" indent="0">
                  <a:buNone/>
                </a:pPr>
                <a:endParaRPr lang="en-US" altLang="zh-CN"/>
              </a:p>
              <a:p>
                <a:endParaRPr lang="en-US" altLang="zh-CN"/>
              </a:p>
              <a:p>
                <a:endParaRPr lang="en-US" altLang="zh-CN"/>
              </a:p>
              <a:p>
                <a:endParaRPr lang="en-US" altLang="zh-CN"/>
              </a:p>
              <a:p>
                <a:endParaRPr lang="en-US" altLang="zh-CN"/>
              </a:p>
              <a:p>
                <a:endParaRPr lang="en-US" altLang="zh-CN"/>
              </a:p>
              <a:p>
                <a:endParaRPr lang="en-US" altLang="zh-CN"/>
              </a:p>
              <a:p>
                <a:endParaRPr lang="en-US" altLang="zh-CN"/>
              </a:p>
              <a:p>
                <a:endParaRPr lang="en-US" altLang="zh-CN"/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15F1B503-A731-4370-A566-5EEABDE971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2526" t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FD645FFB-280E-4046-BE27-F37FF1948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153" y="3505169"/>
            <a:ext cx="10066494" cy="193267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7EA796F-B867-4FF2-94EF-8300B192E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02" y="5583407"/>
            <a:ext cx="12705395" cy="189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34279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15A526-A702-4E4E-9CFA-3FF200340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err="1"/>
              <a:t>PSNR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3C41E7F-0DDE-47D7-9B2F-8370F272A0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对于</a:t>
            </a:r>
            <a:r>
              <a:rPr lang="en-US" altLang="zh-CN" err="1"/>
              <a:t>RGB</a:t>
            </a:r>
            <a:r>
              <a:rPr lang="zh-CN" altLang="en-US"/>
              <a:t>三通道图像，对每个颜色计算其峰值信噪比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r>
              <a:rPr lang="zh-CN" alt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图像与影像压缩中典型的峰值讯噪比值在 </a:t>
            </a:r>
            <a:r>
              <a:rPr lang="en-US" altLang="zh-CN" b="0" i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30dB</a:t>
            </a:r>
            <a:r>
              <a:rPr lang="en-US" altLang="zh-CN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zh-CN" alt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到 </a:t>
            </a:r>
            <a:r>
              <a:rPr lang="en-US" altLang="zh-CN" b="0" i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50dB</a:t>
            </a:r>
            <a:r>
              <a:rPr lang="en-US" altLang="zh-CN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zh-CN" alt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之间，愈高愈好</a:t>
            </a:r>
            <a:endParaRPr lang="en-US" altLang="zh-CN" b="0" i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>
                <a:solidFill>
                  <a:srgbClr val="202122"/>
                </a:solidFill>
                <a:latin typeface="Arial" panose="020B0604020202020204" pitchFamily="34" charset="0"/>
              </a:rPr>
              <a:t>然而，</a:t>
            </a:r>
            <a:r>
              <a:rPr lang="en-US" altLang="zh-CN" err="1">
                <a:solidFill>
                  <a:srgbClr val="202122"/>
                </a:solidFill>
                <a:latin typeface="Arial" panose="020B0604020202020204" pitchFamily="34" charset="0"/>
              </a:rPr>
              <a:t>PSNR</a:t>
            </a:r>
            <a:r>
              <a:rPr lang="zh-CN" altLang="en-US">
                <a:solidFill>
                  <a:srgbClr val="202122"/>
                </a:solidFill>
                <a:latin typeface="Arial" panose="020B0604020202020204" pitchFamily="34" charset="0"/>
              </a:rPr>
              <a:t>直接比较两图对应像素差异，不一定能表示视觉上两幅图像的相似性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B16C863-1A92-491F-B38C-2DD22753E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51" y="2478208"/>
            <a:ext cx="11622122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6970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28903E-5BB8-405C-B745-1AFD9CF6A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9979" y="227219"/>
            <a:ext cx="10544821" cy="734756"/>
          </a:xfrm>
        </p:spPr>
        <p:txBody>
          <a:bodyPr/>
          <a:lstStyle/>
          <a:p>
            <a:r>
              <a:rPr lang="zh-CN" altLang="en-US" sz="3200" i="0">
                <a:effectLst/>
                <a:latin typeface="Arial" panose="020B0604020202020204" pitchFamily="34" charset="0"/>
              </a:rPr>
              <a:t>结构相似性指标（</a:t>
            </a:r>
            <a:r>
              <a:rPr lang="en-US" altLang="zh-CN" sz="3200">
                <a:latin typeface="Arial" panose="020B0604020202020204" pitchFamily="34" charset="0"/>
              </a:rPr>
              <a:t>S</a:t>
            </a:r>
            <a:r>
              <a:rPr lang="en-US" altLang="zh-CN" sz="3200" i="0">
                <a:effectLst/>
                <a:latin typeface="Arial" panose="020B0604020202020204" pitchFamily="34" charset="0"/>
              </a:rPr>
              <a:t>tructural </a:t>
            </a:r>
            <a:r>
              <a:rPr lang="en-US" altLang="zh-CN" sz="3200">
                <a:latin typeface="Arial" panose="020B0604020202020204" pitchFamily="34" charset="0"/>
              </a:rPr>
              <a:t>S</a:t>
            </a:r>
            <a:r>
              <a:rPr lang="en-US" altLang="zh-CN" sz="3200" i="0">
                <a:effectLst/>
                <a:latin typeface="Arial" panose="020B0604020202020204" pitchFamily="34" charset="0"/>
              </a:rPr>
              <a:t>imilarity index</a:t>
            </a:r>
            <a:r>
              <a:rPr lang="zh-CN" altLang="en-US" sz="3200" i="0">
                <a:effectLst/>
                <a:latin typeface="Arial" panose="020B0604020202020204" pitchFamily="34" charset="0"/>
              </a:rPr>
              <a:t>，</a:t>
            </a:r>
            <a:r>
              <a:rPr lang="en-US" altLang="zh-CN" sz="3200" i="0">
                <a:effectLst/>
                <a:latin typeface="Arial" panose="020B0604020202020204" pitchFamily="34" charset="0"/>
              </a:rPr>
              <a:t>SSIM index</a:t>
            </a:r>
            <a:r>
              <a:rPr lang="zh-CN" altLang="en-US" sz="3200" i="0">
                <a:effectLst/>
                <a:latin typeface="Arial" panose="020B0604020202020204" pitchFamily="34" charset="0"/>
              </a:rPr>
              <a:t>）</a:t>
            </a:r>
            <a:br>
              <a:rPr lang="en-US" altLang="zh-CN"/>
            </a:b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F1124980-8D94-42C6-B348-3794323A638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b="0" i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自然影像是高度结构化的</a:t>
                </a:r>
                <a:r>
                  <a:rPr lang="en-US" altLang="zh-CN" b="0" i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,</a:t>
                </a:r>
                <a:r>
                  <a:rPr lang="zh-CN" altLang="en-US" b="0" i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即在自然影像中相邻</a:t>
                </a:r>
                <a:r>
                  <a:rPr lang="zh-CN" altLang="en-US" b="0" i="0" u="none" strike="noStrike">
                    <a:effectLst/>
                    <a:latin typeface="Arial" panose="020B0604020202020204" pitchFamily="34" charset="0"/>
                  </a:rPr>
                  <a:t>像素</a:t>
                </a:r>
                <a:r>
                  <a:rPr lang="zh-CN" altLang="en-US" b="0" i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之间有很强的关联性</a:t>
                </a:r>
                <a:r>
                  <a:rPr lang="zh-CN" altLang="en-US">
                    <a:solidFill>
                      <a:srgbClr val="202122"/>
                    </a:solidFill>
                    <a:latin typeface="Arial" panose="020B0604020202020204" pitchFamily="34" charset="0"/>
                  </a:rPr>
                  <a:t>。因此</a:t>
                </a:r>
                <a:r>
                  <a:rPr lang="zh-CN" altLang="en-US" i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结构相似性在影像品质的衡量上更能符合人眼对影像品质的判断</a:t>
                </a:r>
                <a:endParaRPr lang="en-US" altLang="zh-CN" i="0">
                  <a:solidFill>
                    <a:srgbClr val="202122"/>
                  </a:solidFill>
                  <a:effectLst/>
                  <a:latin typeface="Arial" panose="020B0604020202020204" pitchFamily="34" charset="0"/>
                </a:endParaRPr>
              </a:p>
              <a:p>
                <a:r>
                  <a:rPr lang="zh-CN" altLang="en-US">
                    <a:solidFill>
                      <a:srgbClr val="202122"/>
                    </a:solidFill>
                    <a:latin typeface="Arial" panose="020B0604020202020204" pitchFamily="34" charset="0"/>
                  </a:rPr>
                  <a:t>给定信号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20212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rgbClr val="20212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solidFill>
                          <a:srgbClr val="202122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i="1">
                        <a:solidFill>
                          <a:srgbClr val="202122"/>
                        </a:solidFill>
                        <a:latin typeface="Cambria Math" panose="02040503050406030204" pitchFamily="18" charset="0"/>
                      </a:rPr>
                      <m:t>，</m:t>
                    </m:r>
                    <m:r>
                      <a:rPr lang="zh-CN" altLang="en-US" i="1" smtClean="0">
                        <a:solidFill>
                          <a:srgbClr val="202122"/>
                        </a:solidFill>
                        <a:latin typeface="Cambria Math" panose="02040503050406030204" pitchFamily="18" charset="0"/>
                      </a:rPr>
                      <m:t>定义</m:t>
                    </m:r>
                    <m:r>
                      <a:rPr lang="zh-CN" altLang="en-US" i="1">
                        <a:solidFill>
                          <a:srgbClr val="202122"/>
                        </a:solidFill>
                        <a:latin typeface="Cambria Math" panose="02040503050406030204" pitchFamily="18" charset="0"/>
                      </a:rPr>
                      <m:t>结构相似性</m:t>
                    </m:r>
                  </m:oMath>
                </a14:m>
                <a:r>
                  <a:rPr lang="zh-CN" altLang="en-US"/>
                  <a:t>指标</a:t>
                </a:r>
                <a:endParaRPr lang="en-US" altLang="zh-CN"/>
              </a:p>
              <a:p>
                <a:endParaRPr lang="en-US" altLang="zh-CN"/>
              </a:p>
              <a:p>
                <a:endParaRPr lang="en-US" altLang="zh-CN"/>
              </a:p>
              <a:p>
                <a:r>
                  <a:rPr lang="en-US" altLang="zh-CN" err="1"/>
                  <a:t>SSIM</a:t>
                </a:r>
                <a:r>
                  <a:rPr lang="en-US" altLang="zh-CN"/>
                  <a:t> </a:t>
                </a:r>
                <a:r>
                  <a:rPr lang="zh-CN" altLang="en-US"/>
                  <a:t>取值范围 </a:t>
                </a:r>
                <a:r>
                  <a:rPr lang="en-US" altLang="zh-CN"/>
                  <a:t>[-1, 1]</a:t>
                </a:r>
                <a:r>
                  <a:rPr lang="zh-CN" altLang="en-US"/>
                  <a:t>，越高则两图像越相似</a:t>
                </a:r>
                <a:endParaRPr lang="en-US" altLang="zh-CN"/>
              </a:p>
              <a:p>
                <a:endParaRPr lang="zh-CN" altLang="en-US"/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F1124980-8D94-42C6-B348-3794323A63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2526" t="-1069"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712E3D52-EF01-43A9-9F99-DCFCC6DFF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8658" y="5168710"/>
            <a:ext cx="6687483" cy="59063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E8C4D91-1443-4FCE-BF29-A2C0EDE0C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949" y="6003687"/>
            <a:ext cx="11364911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07835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563451-1796-4175-918D-B4BE70A19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err="1"/>
              <a:t>SSIM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007679-A049-4117-BE2C-98C1D89CA7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F3A657-C442-4247-9721-604A7C408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460121"/>
            <a:ext cx="11099800" cy="741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743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064DA5-CA90-460E-9A47-075830679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实验过程</a:t>
            </a:r>
          </a:p>
        </p:txBody>
      </p:sp>
    </p:spTree>
    <p:extLst>
      <p:ext uri="{BB962C8B-B14F-4D97-AF65-F5344CB8AC3E}">
        <p14:creationId xmlns:p14="http://schemas.microsoft.com/office/powerpoint/2010/main" val="89479749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B97BC8-D816-4735-AF11-75C96DD45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实验过程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815ED074-9BDA-4671-A6D9-E16F3DFE85A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/>
                  <a:t>实验平台：</a:t>
                </a:r>
                <a:r>
                  <a:rPr lang="en-US" altLang="zh-CN"/>
                  <a:t>Google </a:t>
                </a:r>
                <a:r>
                  <a:rPr lang="en-US" altLang="zh-CN" err="1"/>
                  <a:t>Colab</a:t>
                </a:r>
                <a:endParaRPr lang="en-US" altLang="zh-CN"/>
              </a:p>
              <a:p>
                <a:r>
                  <a:rPr lang="zh-CN" altLang="en-US"/>
                  <a:t>可用资源（</a:t>
                </a:r>
                <a:r>
                  <a:rPr lang="en-US" altLang="zh-CN"/>
                  <a:t>GPU</a:t>
                </a:r>
                <a:r>
                  <a:rPr lang="zh-CN" altLang="en-US"/>
                  <a:t>算力，硬盘容量）不足，因此只能退而求其次</a:t>
                </a:r>
                <a:endParaRPr lang="en-US" altLang="zh-CN"/>
              </a:p>
              <a:p>
                <a:r>
                  <a:rPr lang="zh-CN" altLang="en-US"/>
                  <a:t>数据集：</a:t>
                </a:r>
                <a:r>
                  <a:rPr lang="en-US" altLang="zh-CN" err="1"/>
                  <a:t>cifar10</a:t>
                </a:r>
                <a:endParaRPr lang="en-US" altLang="zh-CN"/>
              </a:p>
              <a:p>
                <a:pPr lvl="1"/>
                <a:r>
                  <a:rPr lang="en-US" altLang="zh-CN"/>
                  <a:t>50000</a:t>
                </a:r>
                <a:r>
                  <a:rPr lang="zh-CN" altLang="en-US"/>
                  <a:t>张训练集 </a:t>
                </a:r>
                <a:r>
                  <a:rPr lang="en-US" altLang="zh-CN"/>
                  <a:t>+ 10000</a:t>
                </a:r>
                <a:r>
                  <a:rPr lang="zh-CN" altLang="en-US"/>
                  <a:t>张测试集</a:t>
                </a:r>
                <a:endParaRPr lang="en-US" altLang="zh-CN"/>
              </a:p>
              <a:p>
                <a:pPr lvl="1"/>
                <a:r>
                  <a:rPr lang="zh-CN" altLang="en-US"/>
                  <a:t>图片大小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32×32</m:t>
                    </m:r>
                  </m:oMath>
                </a14:m>
                <a:endParaRPr lang="en-US" altLang="zh-CN"/>
              </a:p>
              <a:p>
                <a:pPr marL="444500" lvl="1" indent="0">
                  <a:buNone/>
                </a:pPr>
                <a:endParaRPr lang="en-US" altLang="zh-CN"/>
              </a:p>
              <a:p>
                <a:endParaRPr lang="zh-CN" altLang="en-US"/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815ED074-9BDA-4671-A6D9-E16F3DFE85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2526" t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627382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508FC8-6AD7-4734-B0A1-CB2C17D4CA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迭代次数 </a:t>
            </a:r>
            <a:r>
              <a:rPr lang="en-US" altLang="zh-CN"/>
              <a:t>(iteration)</a:t>
            </a:r>
            <a:r>
              <a:rPr lang="zh-CN" altLang="en-US"/>
              <a:t>：</a:t>
            </a:r>
            <a:r>
              <a:rPr lang="en-US" altLang="zh-CN"/>
              <a:t>4000</a:t>
            </a:r>
          </a:p>
          <a:p>
            <a:r>
              <a:rPr lang="en-US" altLang="zh-CN"/>
              <a:t>Batch size: 10</a:t>
            </a:r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094C6CC-CB4A-497D-9270-FA61EACF4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601" y="3501068"/>
            <a:ext cx="5334744" cy="51978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4BBB9F8-2445-463D-B7BB-92F1BB627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345" y="3501068"/>
            <a:ext cx="5290955" cy="5118424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28B64DB7-609A-4B68-914D-9C30FCD21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89983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5ABF1D-FAA4-4BA5-B06E-93D980237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BA08CC-0C7A-4D98-90DE-8E231495A0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模型在 </a:t>
            </a:r>
            <a:r>
              <a:rPr lang="en-US" altLang="zh-CN"/>
              <a:t>cifar10 </a:t>
            </a:r>
            <a:r>
              <a:rPr lang="zh-CN" altLang="en-US"/>
              <a:t>测试集上测试结果：</a:t>
            </a:r>
            <a:br>
              <a:rPr lang="en-US" altLang="zh-CN"/>
            </a:br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841F68-2E13-487C-831D-CCED0CD6A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196547"/>
            <a:ext cx="11218973" cy="659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7053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8091B4-DE58-4807-8D78-CF59785A7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图像压缩简介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4EE084-EA3B-4B89-BA64-5471AFF3AF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b="0" i="0" dirty="0">
                <a:solidFill>
                  <a:srgbClr val="121212"/>
                </a:solidFill>
                <a:effectLst/>
              </a:rPr>
              <a:t>1948</a:t>
            </a:r>
            <a:r>
              <a:rPr lang="zh-CN" altLang="en-US" b="0" i="0" dirty="0">
                <a:solidFill>
                  <a:srgbClr val="121212"/>
                </a:solidFill>
                <a:effectLst/>
              </a:rPr>
              <a:t>年提出电视信号数字化后，人们开始了对图像压缩编码的研究工作。</a:t>
            </a:r>
            <a:endParaRPr lang="en-US" altLang="zh-CN" b="0" i="0" dirty="0">
              <a:solidFill>
                <a:srgbClr val="121212"/>
              </a:solidFill>
              <a:effectLst/>
            </a:endParaRPr>
          </a:p>
          <a:p>
            <a:pPr>
              <a:lnSpc>
                <a:spcPct val="100000"/>
              </a:lnSpc>
            </a:pPr>
            <a:r>
              <a:rPr lang="en-US" altLang="zh-CN" b="0" i="0" dirty="0">
                <a:solidFill>
                  <a:srgbClr val="121212"/>
                </a:solidFill>
                <a:effectLst/>
              </a:rPr>
              <a:t>1969</a:t>
            </a:r>
            <a:r>
              <a:rPr lang="zh-CN" altLang="en-US" b="0" i="0" dirty="0">
                <a:solidFill>
                  <a:srgbClr val="121212"/>
                </a:solidFill>
                <a:effectLst/>
              </a:rPr>
              <a:t>年美国召开第一届“图像编码会议”标志着图像编码作为一门独立的学科诞生。</a:t>
            </a:r>
            <a:endParaRPr lang="en-US" altLang="zh-CN" b="0" i="0" dirty="0">
              <a:solidFill>
                <a:srgbClr val="121212"/>
              </a:solidFill>
              <a:effectLst/>
            </a:endParaRPr>
          </a:p>
          <a:p>
            <a:pPr>
              <a:lnSpc>
                <a:spcPct val="100000"/>
              </a:lnSpc>
            </a:pPr>
            <a:r>
              <a:rPr lang="zh-CN" altLang="en-US" dirty="0"/>
              <a:t>压缩分类：</a:t>
            </a:r>
            <a:r>
              <a:rPr lang="zh-CN" altLang="en-US" b="0" i="0" dirty="0">
                <a:solidFill>
                  <a:srgbClr val="121212"/>
                </a:solidFill>
                <a:effectLst/>
              </a:rPr>
              <a:t>根据压缩后的图像能否完全恢复</a:t>
            </a:r>
            <a:endParaRPr lang="en-US" altLang="zh-CN" b="0" i="0" dirty="0">
              <a:solidFill>
                <a:srgbClr val="121212"/>
              </a:solidFill>
              <a:effectLst/>
            </a:endParaRPr>
          </a:p>
          <a:p>
            <a:pPr lvl="1">
              <a:lnSpc>
                <a:spcPct val="100000"/>
              </a:lnSpc>
            </a:pPr>
            <a:r>
              <a:rPr lang="zh-CN" altLang="en-US" b="0" i="0" dirty="0">
                <a:solidFill>
                  <a:srgbClr val="121212"/>
                </a:solidFill>
                <a:effectLst/>
              </a:rPr>
              <a:t>无损压缩：消除或减少数据中的冗余度，可逆。</a:t>
            </a:r>
            <a:endParaRPr lang="en-US" altLang="zh-CN" dirty="0">
              <a:solidFill>
                <a:srgbClr val="121212"/>
              </a:solidFill>
            </a:endParaRPr>
          </a:p>
          <a:p>
            <a:pPr lvl="1">
              <a:lnSpc>
                <a:spcPct val="100000"/>
              </a:lnSpc>
            </a:pPr>
            <a:r>
              <a:rPr lang="zh-CN" altLang="en-US" b="1" i="0" dirty="0">
                <a:solidFill>
                  <a:srgbClr val="121212"/>
                </a:solidFill>
                <a:effectLst/>
              </a:rPr>
              <a:t>有损压缩</a:t>
            </a:r>
            <a:r>
              <a:rPr lang="zh-CN" altLang="en-US" b="0" i="0" dirty="0">
                <a:solidFill>
                  <a:srgbClr val="121212"/>
                </a:solidFill>
                <a:effectLst/>
              </a:rPr>
              <a:t>：压缩了熵，损失信息不能再恢复，不可逆。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4064163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02C71D-2893-48E6-AA90-762BBF3F4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9F108E12-9D74-4FDF-A6F7-3750C05EB47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/>
                  <a:t>10000</a:t>
                </a:r>
                <a:r>
                  <a:rPr lang="zh-CN" altLang="en-US"/>
                  <a:t>张测试集图片：</a:t>
                </a:r>
                <a:endParaRPr lang="en-US" altLang="zh-CN"/>
              </a:p>
              <a:p>
                <a:pPr lvl="1"/>
                <a:r>
                  <a:rPr lang="zh-CN" altLang="en-US"/>
                  <a:t>平均</a:t>
                </a:r>
                <a:r>
                  <a:rPr lang="en-US" altLang="zh-CN"/>
                  <a:t>BPP: 2.28</a:t>
                </a:r>
              </a:p>
              <a:p>
                <a:pPr lvl="1"/>
                <a:r>
                  <a:rPr lang="zh-CN" altLang="en-US"/>
                  <a:t>平均</a:t>
                </a:r>
                <a:r>
                  <a:rPr lang="en-US" altLang="zh-CN"/>
                  <a:t>PSNR: 15.01</a:t>
                </a:r>
              </a:p>
              <a:p>
                <a:pPr lvl="1"/>
                <a:r>
                  <a:rPr lang="zh-CN" altLang="en-US"/>
                  <a:t>平均</a:t>
                </a:r>
                <a:r>
                  <a:rPr lang="en-US" altLang="zh-CN"/>
                  <a:t>SSIM: 0.34</a:t>
                </a:r>
              </a:p>
              <a:p>
                <a:r>
                  <a:rPr lang="zh-CN" altLang="en-US"/>
                  <a:t>这是因为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32×32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图像</m:t>
                    </m:r>
                  </m:oMath>
                </a14:m>
                <a:r>
                  <a:rPr lang="zh-CN" altLang="en-US"/>
                  <a:t>对单一像素点变化过于敏感，无论是</a:t>
                </a:r>
                <a:r>
                  <a:rPr lang="en-US" altLang="zh-CN"/>
                  <a:t>PSNR</a:t>
                </a:r>
                <a:r>
                  <a:rPr lang="zh-CN" altLang="en-US"/>
                  <a:t>还是</a:t>
                </a:r>
                <a:r>
                  <a:rPr lang="en-US" altLang="zh-CN"/>
                  <a:t>SSIM</a:t>
                </a:r>
                <a:r>
                  <a:rPr lang="zh-CN" altLang="en-US"/>
                  <a:t>评估效果都很差</a:t>
                </a:r>
                <a:endParaRPr lang="en-US" altLang="zh-CN"/>
              </a:p>
              <a:p>
                <a:r>
                  <a:rPr lang="zh-CN" altLang="en-US"/>
                  <a:t>使用同样模型对高像素图片进行压缩，效果好很多</a:t>
                </a:r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9F108E12-9D74-4FDF-A6F7-3750C05EB4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2526" t="-4770" r="-1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6179702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C19EA6-D491-490D-9264-E0783AB6F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6D5F6C-1B21-4FF9-B3D3-C087B45184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11AEA50-A083-4DF3-B39D-47694E988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930879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6194F1-20AA-4307-A4E6-5D1FDD2C8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7675BA-90E3-48A9-8460-AF86E90BB9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/>
          </a:p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7AAE68F-192D-4043-AF5A-E5417AA23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82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31688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12C94D-EFAE-44F8-9AB7-5DE674009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Demo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1CFC54-0A97-47E2-B88E-6E09AA12A0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使用</a:t>
            </a:r>
            <a:r>
              <a:rPr lang="en-US" altLang="zh-CN"/>
              <a:t>Google Colab </a:t>
            </a:r>
            <a:r>
              <a:rPr lang="zh-CN" altLang="en-US"/>
              <a:t>训练模型并压缩图像！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5BDADF-5633-43A2-8295-6FC43C302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749" y="3182328"/>
            <a:ext cx="9573961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525878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AA9223-B45A-4D47-8E3C-E0CD9700B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后期工作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DE1293-1F2B-4136-A64E-AFCBCA1CE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数据集： </a:t>
            </a:r>
            <a:r>
              <a:rPr lang="en-US" altLang="zh-CN"/>
              <a:t>coco2014, CLIC2021</a:t>
            </a:r>
          </a:p>
          <a:p>
            <a:r>
              <a:rPr lang="zh-CN" altLang="en-US"/>
              <a:t>扩大训练迭代次数</a:t>
            </a:r>
          </a:p>
        </p:txBody>
      </p:sp>
    </p:spTree>
    <p:extLst>
      <p:ext uri="{BB962C8B-B14F-4D97-AF65-F5344CB8AC3E}">
        <p14:creationId xmlns:p14="http://schemas.microsoft.com/office/powerpoint/2010/main" val="1700395751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FFF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F15FE86-942C-4415-83C6-6B212B75F26D}"/>
              </a:ext>
            </a:extLst>
          </p:cNvPr>
          <p:cNvSpPr/>
          <p:nvPr/>
        </p:nvSpPr>
        <p:spPr>
          <a:xfrm>
            <a:off x="940620" y="4153525"/>
            <a:ext cx="11123559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1" i="0" u="none" strike="noStrike" kern="0" cap="none" spc="0" normalizeH="0" baseline="0" noProof="0" dirty="0">
                <a:ln w="9525">
                  <a:solidFill>
                    <a:srgbClr val="FFFFFF"/>
                  </a:solidFill>
                  <a:prstDash val="solid"/>
                </a:ln>
                <a:solidFill>
                  <a:srgbClr val="000000"/>
                </a:solidFill>
                <a:effectLst>
                  <a:outerShdw blurRad="12700" dist="38100" dir="2700000" algn="tl" rotWithShape="0">
                    <a:srgbClr val="FFFFFF">
                      <a:lumMod val="50000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sym typeface="Helvetica Neue"/>
              </a:rPr>
              <a:t>Thanks for listening</a:t>
            </a:r>
            <a:endParaRPr kumimoji="0" lang="zh-CN" altLang="en-US" sz="8800" b="1" i="0" u="none" strike="noStrike" kern="0" cap="none" spc="0" normalizeH="0" baseline="0" noProof="0" dirty="0">
              <a:ln w="9525">
                <a:solidFill>
                  <a:srgbClr val="FFFFFF"/>
                </a:solidFill>
                <a:prstDash val="solid"/>
              </a:ln>
              <a:solidFill>
                <a:srgbClr val="000000"/>
              </a:solidFill>
              <a:effectLst>
                <a:outerShdw blurRad="12700" dist="38100" dir="2700000" algn="tl" rotWithShape="0">
                  <a:srgbClr val="FFFFFF">
                    <a:lumMod val="50000"/>
                  </a:srgbClr>
                </a:outerShdw>
              </a:effectLst>
              <a:uLnTx/>
              <a:uFillTx/>
              <a:latin typeface="Comic Sans MS" panose="030F0702030302020204" pitchFamily="66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6702527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2206CE-03BE-454F-8393-CBCFDD501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发展史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EAAB4B-C429-4CE8-A9E7-F6B2D928B6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21212"/>
                </a:solidFill>
                <a:effectLst/>
              </a:rPr>
              <a:t>“第一代”图像编码方法</a:t>
            </a:r>
            <a:endParaRPr lang="en-US" altLang="zh-CN" b="0" i="0" dirty="0">
              <a:solidFill>
                <a:srgbClr val="121212"/>
              </a:solidFill>
              <a:effectLst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21212"/>
                </a:solidFill>
                <a:effectLst/>
              </a:rPr>
              <a:t>以信息论和数字信号处理为理论基础。</a:t>
            </a:r>
            <a:endParaRPr lang="en-US" altLang="zh-CN" b="0" i="0" dirty="0">
              <a:solidFill>
                <a:srgbClr val="121212"/>
              </a:solidFill>
              <a:effectLst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21212"/>
                </a:solidFill>
                <a:effectLst/>
              </a:rPr>
              <a:t>去除客观和视觉的冗余信息</a:t>
            </a:r>
            <a:r>
              <a:rPr lang="zh-CN" altLang="en-US" dirty="0">
                <a:solidFill>
                  <a:srgbClr val="121212"/>
                </a:solidFill>
              </a:rPr>
              <a:t>，压缩比不高。</a:t>
            </a:r>
            <a:endParaRPr lang="zh-CN" altLang="en-US" b="0" i="0" dirty="0">
              <a:solidFill>
                <a:srgbClr val="121212"/>
              </a:solidFill>
              <a:effectLst/>
            </a:endParaRPr>
          </a:p>
          <a:p>
            <a:pPr>
              <a:lnSpc>
                <a:spcPct val="100000"/>
              </a:lnSpc>
            </a:pPr>
            <a:r>
              <a:rPr lang="zh-CN" altLang="en-US" b="0" i="0" dirty="0">
                <a:solidFill>
                  <a:srgbClr val="121212"/>
                </a:solidFill>
                <a:effectLst/>
              </a:rPr>
              <a:t>“第二代”图像编码方法</a:t>
            </a:r>
            <a:endParaRPr lang="en-US" altLang="zh-CN" b="0" i="0" dirty="0">
              <a:solidFill>
                <a:srgbClr val="121212"/>
              </a:solidFill>
              <a:effectLst/>
            </a:endParaRPr>
          </a:p>
          <a:p>
            <a:pPr lvl="1"/>
            <a:r>
              <a:rPr lang="zh-CN" altLang="en-US" b="0" i="0" dirty="0">
                <a:solidFill>
                  <a:srgbClr val="121212"/>
                </a:solidFill>
                <a:effectLst/>
              </a:rPr>
              <a:t>不局限于信息论的框架。</a:t>
            </a:r>
            <a:endParaRPr lang="en-US" altLang="zh-CN" b="0" i="0" dirty="0">
              <a:solidFill>
                <a:srgbClr val="121212"/>
              </a:solidFill>
              <a:effectLst/>
            </a:endParaRPr>
          </a:p>
          <a:p>
            <a:pPr lvl="1"/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利用人的视觉生理心理和图像信源，压缩比较高</a:t>
            </a:r>
          </a:p>
        </p:txBody>
      </p:sp>
    </p:spTree>
    <p:extLst>
      <p:ext uri="{BB962C8B-B14F-4D97-AF65-F5344CB8AC3E}">
        <p14:creationId xmlns:p14="http://schemas.microsoft.com/office/powerpoint/2010/main" val="83251886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23AD67-80D0-4FD2-8F35-400D6404F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发展史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07A242-F458-4376-BAC1-3297D8595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JPEG</a:t>
            </a:r>
            <a:r>
              <a:rPr lang="zh-CN" altLang="en-US" dirty="0"/>
              <a:t>：最常用的有损压缩算法。</a:t>
            </a:r>
            <a:endParaRPr lang="en-US" altLang="zh-CN" dirty="0"/>
          </a:p>
          <a:p>
            <a:r>
              <a:rPr lang="en-US" altLang="zh-CN" dirty="0"/>
              <a:t>BPG</a:t>
            </a:r>
            <a:r>
              <a:rPr lang="zh-CN" altLang="en-US" dirty="0"/>
              <a:t>：依靠视频编解码器</a:t>
            </a:r>
            <a:r>
              <a:rPr lang="en-US" altLang="zh-CN" dirty="0"/>
              <a:t>HEVC</a:t>
            </a:r>
            <a:r>
              <a:rPr lang="zh-CN" altLang="en-US" dirty="0"/>
              <a:t>，在不同码率下实现了非常高的</a:t>
            </a:r>
            <a:r>
              <a:rPr lang="en-US" altLang="zh-CN" dirty="0"/>
              <a:t>PSNR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神经压缩方法：优化了香农的率</a:t>
            </a:r>
            <a:r>
              <a:rPr lang="en-US" altLang="zh-CN" dirty="0"/>
              <a:t>-</a:t>
            </a:r>
            <a:r>
              <a:rPr lang="zh-CN" altLang="en-US" dirty="0"/>
              <a:t>失真权衡。</a:t>
            </a:r>
            <a:endParaRPr lang="en-US" altLang="zh-CN" dirty="0"/>
          </a:p>
          <a:p>
            <a:pPr lvl="1"/>
            <a:r>
              <a:rPr lang="en-US" altLang="zh-CN" dirty="0"/>
              <a:t>RNNs </a:t>
            </a:r>
            <a:r>
              <a:rPr lang="zh-CN" altLang="en-US" dirty="0"/>
              <a:t>→ 自编码器</a:t>
            </a:r>
            <a:endParaRPr lang="en-US" altLang="zh-CN" dirty="0"/>
          </a:p>
          <a:p>
            <a:pPr lvl="1"/>
            <a:r>
              <a:rPr lang="en-US" altLang="zh-CN" dirty="0"/>
              <a:t>GANs</a:t>
            </a:r>
            <a:r>
              <a:rPr lang="zh-CN" altLang="en-US" dirty="0"/>
              <a:t>：生成式对抗神经网络</a:t>
            </a:r>
            <a:endParaRPr lang="en-US" altLang="zh-CN" dirty="0"/>
          </a:p>
          <a:p>
            <a:pPr lvl="2"/>
            <a:r>
              <a:rPr lang="zh-CN" altLang="en-US" dirty="0"/>
              <a:t>训练数据规模和模型规模的增加，网络架构的创新，稳定训练的新的标准化技术</a:t>
            </a:r>
            <a:endParaRPr lang="en-US" altLang="zh-CN" dirty="0"/>
          </a:p>
          <a:p>
            <a:pPr lvl="2"/>
            <a:r>
              <a:rPr lang="zh-CN" altLang="en-US" dirty="0"/>
              <a:t>低码率情况：更高的压缩率</a:t>
            </a:r>
          </a:p>
        </p:txBody>
      </p:sp>
    </p:spTree>
    <p:extLst>
      <p:ext uri="{BB962C8B-B14F-4D97-AF65-F5344CB8AC3E}">
        <p14:creationId xmlns:p14="http://schemas.microsoft.com/office/powerpoint/2010/main" val="85858428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E34D2B-E862-47D7-AA25-998031D01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算法主要结构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921503-C71F-4D9E-94EA-A051E6ED1E4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altLang="zh-CN" sz="3600" dirty="0"/>
              <a:t>High-Fidelity Generative Image Compression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44700258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5B2C6E-83F6-4026-BEE8-DF966B15E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条件</a:t>
            </a:r>
            <a:r>
              <a:rPr lang="en-US" altLang="zh-CN" dirty="0"/>
              <a:t>GANs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027B32A0-EB7E-4AA0-BCED-10BB8E02016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52499" y="1460121"/>
                <a:ext cx="11486243" cy="7417179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3200"/>
                  </a:spcBef>
                </a:pPr>
                <a:r>
                  <a:rPr lang="zh-CN" altLang="en-US" sz="2600" dirty="0"/>
                  <a:t>一种学</a:t>
                </a:r>
                <a:r>
                  <a:rPr lang="en-US" altLang="zh-CN" sz="2600" dirty="0"/>
                  <a:t>	</a:t>
                </a:r>
                <a:r>
                  <a:rPr lang="zh-CN" altLang="en-US" sz="2600" dirty="0"/>
                  <a:t>习条件分布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zh-CN" altLang="en-US" sz="2600" dirty="0"/>
                  <a:t>的生成模型的方法。</a:t>
                </a:r>
                <a:endParaRPr lang="en-US" altLang="zh-CN" sz="2600" dirty="0"/>
              </a:p>
              <a:p>
                <a:pPr lvl="1">
                  <a:lnSpc>
                    <a:spcPct val="110000"/>
                  </a:lnSpc>
                  <a:spcBef>
                    <a:spcPts val="3200"/>
                  </a:spcBef>
                </a:pPr>
                <a:r>
                  <a:rPr lang="en-US" altLang="zh-CN" sz="2600" dirty="0"/>
                  <a:t>x</a:t>
                </a:r>
                <a:r>
                  <a:rPr lang="zh-CN" altLang="en-US" sz="2600" dirty="0"/>
                  <a:t>：数据点， </a:t>
                </a:r>
                <a:r>
                  <a:rPr lang="en-US" altLang="zh-CN" sz="2600" dirty="0"/>
                  <a:t>s</a:t>
                </a:r>
                <a:r>
                  <a:rPr lang="zh-CN" altLang="en-US" sz="2600" dirty="0"/>
                  <a:t>：附加信息（如：标签）</a:t>
                </a:r>
                <a:endParaRPr lang="en-US" altLang="zh-CN" sz="2600" dirty="0"/>
              </a:p>
              <a:p>
                <a:pPr lvl="1">
                  <a:lnSpc>
                    <a:spcPct val="110000"/>
                  </a:lnSpc>
                  <a:spcBef>
                    <a:spcPts val="3200"/>
                  </a:spcBef>
                </a:pPr>
                <a:r>
                  <a:rPr lang="en-US" altLang="zh-CN" sz="2600" dirty="0"/>
                  <a:t>x, s</a:t>
                </a:r>
                <a:r>
                  <a:rPr lang="zh-CN" altLang="en-US" sz="2600" dirty="0"/>
                  <a:t>通过一个未知的联合分布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6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zh-CN" altLang="en-US" sz="2600" dirty="0"/>
                  <a:t>相关联</a:t>
                </a:r>
                <a:endParaRPr lang="en-US" altLang="zh-CN" sz="2600" dirty="0"/>
              </a:p>
              <a:p>
                <a:pPr>
                  <a:lnSpc>
                    <a:spcPct val="110000"/>
                  </a:lnSpc>
                  <a:spcBef>
                    <a:spcPts val="3200"/>
                  </a:spcBef>
                </a:pPr>
                <a:r>
                  <a:rPr lang="zh-CN" altLang="en-US" sz="2600" dirty="0"/>
                  <a:t>两个竞争网络</a:t>
                </a:r>
                <a:endParaRPr lang="en-US" altLang="zh-CN" sz="2600" dirty="0"/>
              </a:p>
              <a:p>
                <a:pPr lvl="1">
                  <a:lnSpc>
                    <a:spcPct val="110000"/>
                  </a:lnSpc>
                  <a:spcBef>
                    <a:spcPts val="3200"/>
                  </a:spcBef>
                </a:pPr>
                <a:r>
                  <a:rPr lang="zh-CN" altLang="en-US" sz="2600" dirty="0"/>
                  <a:t>生成器</a:t>
                </a:r>
                <a:r>
                  <a:rPr lang="en-US" altLang="zh-CN" sz="2600" dirty="0"/>
                  <a:t>G</a:t>
                </a:r>
                <a:r>
                  <a:rPr lang="zh-CN" altLang="en-US" sz="2600" dirty="0"/>
                  <a:t>：以</a:t>
                </a:r>
                <a:r>
                  <a:rPr lang="en-US" altLang="zh-CN" sz="2600" dirty="0"/>
                  <a:t>s</a:t>
                </a:r>
                <a:r>
                  <a:rPr lang="zh-CN" altLang="en-US" sz="2600" dirty="0"/>
                  <a:t>为条件，将样本</a:t>
                </a:r>
                <a:r>
                  <a:rPr lang="en-US" altLang="zh-CN" sz="2600" dirty="0"/>
                  <a:t>y</a:t>
                </a:r>
                <a:r>
                  <a:rPr lang="zh-CN" altLang="en-US" sz="2600" dirty="0"/>
                  <a:t>从一个固定的已知分布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</m:oMath>
                </a14:m>
                <a:r>
                  <a:rPr lang="zh-CN" altLang="en-US" sz="2600" dirty="0"/>
                  <a:t>映射到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zh-CN" altLang="en-US" sz="2600" dirty="0"/>
                  <a:t>。</a:t>
                </a:r>
                <a:endParaRPr lang="en-US" altLang="zh-CN" sz="2600" dirty="0"/>
              </a:p>
              <a:p>
                <a:pPr lvl="1">
                  <a:lnSpc>
                    <a:spcPct val="110000"/>
                  </a:lnSpc>
                  <a:spcBef>
                    <a:spcPts val="3200"/>
                  </a:spcBef>
                </a:pPr>
                <a:r>
                  <a:rPr lang="zh-CN" altLang="en-US" sz="2600" dirty="0"/>
                  <a:t>鉴别器</a:t>
                </a:r>
                <a:r>
                  <a:rPr lang="en-US" altLang="zh-CN" sz="2600" dirty="0"/>
                  <a:t>D</a:t>
                </a:r>
                <a:r>
                  <a:rPr lang="zh-CN" altLang="en-US" sz="2600" dirty="0"/>
                  <a:t>，将输入</a:t>
                </a:r>
                <a:r>
                  <a:rPr lang="en-US" altLang="zh-CN" sz="2600" dirty="0"/>
                  <a:t>(x, s)</a:t>
                </a:r>
                <a:r>
                  <a:rPr lang="zh-CN" altLang="en-US" sz="2600" dirty="0"/>
                  <a:t>映射为样本来自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zh-CN" altLang="en-US" sz="2600" dirty="0"/>
                  <a:t>而不是来自</a:t>
                </a:r>
                <a:r>
                  <a:rPr lang="en-US" altLang="zh-CN" sz="2600" dirty="0"/>
                  <a:t>G</a:t>
                </a:r>
                <a:r>
                  <a:rPr lang="zh-CN" altLang="en-US" sz="2600" dirty="0"/>
                  <a:t>输出的概率。</a:t>
                </a:r>
                <a:endParaRPr lang="en-US" altLang="zh-CN" sz="2600" dirty="0"/>
              </a:p>
              <a:p>
                <a:pPr lvl="1">
                  <a:lnSpc>
                    <a:spcPct val="110000"/>
                  </a:lnSpc>
                  <a:spcBef>
                    <a:spcPts val="3200"/>
                  </a:spcBef>
                </a:pPr>
                <a:r>
                  <a:rPr lang="zh-CN" altLang="en-US" sz="2600" dirty="0"/>
                  <a:t>目标：让</a:t>
                </a:r>
                <a:r>
                  <a:rPr lang="en-US" altLang="zh-CN" sz="2600" dirty="0"/>
                  <a:t>G“</a:t>
                </a:r>
                <a:r>
                  <a:rPr lang="zh-CN" altLang="en-US" sz="2600" dirty="0"/>
                  <a:t>欺骗”</a:t>
                </a:r>
                <a:r>
                  <a:rPr lang="en-US" altLang="zh-CN" sz="2600" dirty="0"/>
                  <a:t>D</a:t>
                </a:r>
                <a:r>
                  <a:rPr lang="zh-CN" altLang="en-US" sz="2600" dirty="0"/>
                  <a:t>，让</a:t>
                </a:r>
                <a:r>
                  <a:rPr lang="en-US" altLang="zh-CN" sz="2600" dirty="0"/>
                  <a:t>D</a:t>
                </a:r>
                <a:r>
                  <a:rPr lang="zh-CN" altLang="en-US" sz="2600" dirty="0"/>
                  <a:t>相信它的样本是真实的。</a:t>
                </a:r>
                <a:endParaRPr lang="en-US" altLang="zh-CN" sz="2600" dirty="0"/>
              </a:p>
              <a:p>
                <a:pPr lvl="1">
                  <a:lnSpc>
                    <a:spcPct val="110000"/>
                  </a:lnSpc>
                  <a:spcBef>
                    <a:spcPts val="3200"/>
                  </a:spcBef>
                </a:pPr>
                <a:r>
                  <a:rPr lang="en-US" altLang="zh-CN" sz="2600" dirty="0"/>
                  <a:t>Loss:</a:t>
                </a:r>
                <a:endParaRPr lang="zh-CN" altLang="en-US" sz="2600" dirty="0"/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027B32A0-EB7E-4AA0-BCED-10BB8E0201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52499" y="1460121"/>
                <a:ext cx="11486243" cy="7417179"/>
              </a:xfrm>
              <a:blipFill>
                <a:blip r:embed="rId3"/>
                <a:stretch>
                  <a:fillRect l="-1858" t="-33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0C5CBC9A-3F4E-4569-9493-9B41E23D0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700" y="7944303"/>
            <a:ext cx="967740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1868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9A6A49-EC44-47FD-8B73-6B1C492F7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自动编码器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E80A28-7410-44C9-BDD0-21141E606B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</a:t>
            </a:r>
            <a:r>
              <a:rPr lang="zh-CN" altLang="en-US" dirty="0"/>
              <a:t>：编码器， </a:t>
            </a:r>
            <a:r>
              <a:rPr lang="en-US" altLang="zh-CN" dirty="0"/>
              <a:t>G</a:t>
            </a:r>
            <a:r>
              <a:rPr lang="zh-CN" altLang="en-US" dirty="0"/>
              <a:t>：解码器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d(x, x')</a:t>
            </a:r>
            <a:r>
              <a:rPr lang="zh-CN" altLang="en-US" dirty="0"/>
              <a:t>：失真（</a:t>
            </a:r>
            <a:r>
              <a:rPr lang="en-US" altLang="zh-CN" dirty="0"/>
              <a:t>d</a:t>
            </a:r>
            <a:r>
              <a:rPr lang="zh-CN" altLang="en-US" dirty="0"/>
              <a:t>可以为均方误差</a:t>
            </a:r>
            <a:r>
              <a:rPr lang="en-US" altLang="zh-CN" dirty="0"/>
              <a:t>MSE</a:t>
            </a:r>
            <a:r>
              <a:rPr lang="zh-CN" altLang="en-US" dirty="0"/>
              <a:t>）</a:t>
            </a:r>
          </a:p>
          <a:p>
            <a:r>
              <a:rPr lang="en-US" altLang="zh-CN" dirty="0"/>
              <a:t>r(y)</a:t>
            </a:r>
            <a:r>
              <a:rPr lang="zh-CN" altLang="en-US" dirty="0"/>
              <a:t>：码率</a:t>
            </a:r>
            <a:endParaRPr lang="en-US" altLang="zh-CN" dirty="0"/>
          </a:p>
          <a:p>
            <a:r>
              <a:rPr lang="zh-CN" altLang="en-US" dirty="0"/>
              <a:t>通过最小化率</a:t>
            </a:r>
            <a:r>
              <a:rPr lang="en-US" altLang="zh-CN" dirty="0"/>
              <a:t>-</a:t>
            </a:r>
            <a:r>
              <a:rPr lang="zh-CN" altLang="en-US" dirty="0"/>
              <a:t>失真权衡来训练。用</a:t>
            </a:r>
            <a:r>
              <a:rPr lang="en-US" altLang="zh-CN" dirty="0"/>
              <a:t>λ</a:t>
            </a:r>
            <a:r>
              <a:rPr lang="zh-CN" altLang="en-US" dirty="0"/>
              <a:t>控制这个权衡：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6815187-F14A-4E58-A3C3-055029EDF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01" y="2178233"/>
            <a:ext cx="7579632" cy="189158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A5A6930-7EEE-4746-96BE-F40BDE94E7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46" y="7835734"/>
            <a:ext cx="7394342" cy="91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9979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817F43C-326B-48A2-AD77-835C1A3DFC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084" y="5671457"/>
            <a:ext cx="8715375" cy="10668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31CFB84-BD6A-4C15-AC80-52A6C887C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整体架构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F6A056B9-ADBF-4EB0-A408-80FBCFE74FE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52500" y="1304093"/>
                <a:ext cx="11099800" cy="4367364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700" dirty="0"/>
                  <a:t>取条件</a:t>
                </a:r>
                <a:r>
                  <a:rPr lang="en-US" altLang="zh-CN" sz="2700" dirty="0"/>
                  <a:t>GANs</a:t>
                </a:r>
                <a:r>
                  <a:rPr lang="zh-CN" altLang="en-US" sz="2700" dirty="0"/>
                  <a:t>的附加信息</a:t>
                </a:r>
                <a:r>
                  <a:rPr lang="en-US" altLang="zh-CN" sz="2700" dirty="0"/>
                  <a:t>s = y</a:t>
                </a:r>
                <a:r>
                  <a:rPr lang="zh-CN" altLang="en-US" sz="2700" dirty="0"/>
                  <a:t>。</a:t>
                </a:r>
                <a:endParaRPr lang="en-US" altLang="zh-CN" sz="2700" dirty="0"/>
              </a:p>
              <a:p>
                <a:r>
                  <a:rPr lang="zh-CN" altLang="en-US" sz="2700" dirty="0">
                    <a:effectLst/>
                    <a:latin typeface="Arial" panose="020B0604020202020204" pitchFamily="34" charset="0"/>
                  </a:rPr>
                  <a:t>失真</a:t>
                </a:r>
                <a14:m>
                  <m:oMath xmlns:m="http://schemas.openxmlformats.org/officeDocument/2006/math">
                    <m:r>
                      <a:rPr lang="en-US" altLang="zh-CN" sz="2700" i="1" dirty="0" smtClean="0">
                        <a:effectLst/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700" i="1" dirty="0" smtClean="0">
                        <a:effectLst/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n-US" altLang="zh-CN" sz="270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700" b="0" i="1" dirty="0" smtClean="0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700" b="0" i="1" dirty="0" smtClean="0">
                            <a:effectLst/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zh-CN" sz="2700" i="1" dirty="0" err="1" smtClean="0">
                        <a:effectLst/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en-US" altLang="zh-CN" sz="2700" i="1" dirty="0" err="1" smtClean="0">
                        <a:effectLst/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700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7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sSub>
                      <m:sSubPr>
                        <m:ctrlPr>
                          <a:rPr lang="en-US" altLang="zh-CN" sz="2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7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7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endParaRPr lang="en-US" altLang="zh-CN" sz="27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700" i="1" dirty="0" smtClean="0">
                        <a:effectLst/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zh-CN" altLang="en-US" sz="2700" i="1" dirty="0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sz="2700" dirty="0"/>
                  <a:t>均方误差；</a:t>
                </a:r>
                <a:r>
                  <a:rPr lang="en-US" altLang="zh-CN" sz="27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7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700" i="1" dirty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altLang="zh-CN" sz="27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700" i="1" dirty="0">
                        <a:latin typeface="Cambria Math" panose="02040503050406030204" pitchFamily="18" charset="0"/>
                      </a:rPr>
                      <m:t>LPIPS</m:t>
                    </m:r>
                    <m:r>
                      <a:rPr lang="zh-CN" altLang="en-US" sz="2700" i="1" dirty="0" smtClean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700" dirty="0"/>
                  <a:t>“知觉失真”</a:t>
                </a:r>
                <a:endParaRPr lang="en-US" altLang="zh-CN" sz="27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70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700" b="0" i="1" dirty="0" smtClean="0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700" b="0" i="1" dirty="0" smtClean="0">
                            <a:effectLst/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altLang="zh-CN" sz="27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700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700" i="1" dirty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zh-CN" altLang="en-US" sz="2700" dirty="0"/>
                  <a:t>为超参数，调节两者间的平衡</a:t>
                </a:r>
                <a:endParaRPr lang="en-US" altLang="zh-CN" sz="2700" dirty="0"/>
              </a:p>
              <a:p>
                <a:r>
                  <a:rPr lang="zh-CN" altLang="en-US" sz="2700" dirty="0"/>
                  <a:t>结合条件</a:t>
                </a:r>
                <a:r>
                  <a:rPr lang="en-US" altLang="zh-CN" sz="2700" dirty="0"/>
                  <a:t>GANs</a:t>
                </a:r>
                <a:r>
                  <a:rPr lang="zh-CN" altLang="en-US" sz="2700" dirty="0"/>
                  <a:t>和自动编码器给出的损失函数：</a:t>
                </a:r>
                <a:endParaRPr lang="en-US" altLang="zh-CN" sz="2700" dirty="0"/>
              </a:p>
              <a:p>
                <a:pPr marL="444500" lvl="1" indent="0">
                  <a:buNone/>
                </a:pPr>
                <a:endParaRPr lang="en-US" altLang="zh-CN" sz="2700" dirty="0"/>
              </a:p>
              <a:p>
                <a:pPr lvl="1"/>
                <a:endParaRPr lang="zh-CN" altLang="en-US" sz="2700" dirty="0"/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F6A056B9-ADBF-4EB0-A408-80FBCFE74F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52500" y="1304093"/>
                <a:ext cx="11099800" cy="4367364"/>
              </a:xfrm>
              <a:blipFill>
                <a:blip r:embed="rId4"/>
                <a:stretch>
                  <a:fillRect l="-2087" t="-6844" b="-54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98BFD7F3-D4D7-4DAA-882F-04615AACD0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0" y="6738257"/>
            <a:ext cx="12980960" cy="248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0330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8423</TotalTime>
  <Words>1347</Words>
  <Application>Microsoft Office PowerPoint</Application>
  <PresentationFormat>自定义</PresentationFormat>
  <Paragraphs>186</Paragraphs>
  <Slides>35</Slides>
  <Notes>13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50" baseType="lpstr">
      <vt:lpstr>-apple-system</vt:lpstr>
      <vt:lpstr>Helvetica Neue</vt:lpstr>
      <vt:lpstr>Helvetica Neue Medium</vt:lpstr>
      <vt:lpstr>STZhongsong</vt:lpstr>
      <vt:lpstr>微软雅黑</vt:lpstr>
      <vt:lpstr>微软雅黑</vt:lpstr>
      <vt:lpstr>Arial</vt:lpstr>
      <vt:lpstr>Calibri</vt:lpstr>
      <vt:lpstr>Cambria Math</vt:lpstr>
      <vt:lpstr>Comic Sans MS</vt:lpstr>
      <vt:lpstr>Impact</vt:lpstr>
      <vt:lpstr>White</vt:lpstr>
      <vt:lpstr>Office Theme</vt:lpstr>
      <vt:lpstr>1_White</vt:lpstr>
      <vt:lpstr>Image</vt:lpstr>
      <vt:lpstr>深度学习图像压缩</vt:lpstr>
      <vt:lpstr>背景介绍</vt:lpstr>
      <vt:lpstr>图像压缩简介</vt:lpstr>
      <vt:lpstr>发展史</vt:lpstr>
      <vt:lpstr>发展史</vt:lpstr>
      <vt:lpstr>算法主要结构</vt:lpstr>
      <vt:lpstr>条件GANs</vt:lpstr>
      <vt:lpstr>自动编码器</vt:lpstr>
      <vt:lpstr>整体架构</vt:lpstr>
      <vt:lpstr>Encoder改进工作</vt:lpstr>
      <vt:lpstr>Encoder——潜在优化可能</vt:lpstr>
      <vt:lpstr>Encoder——潜在优化可能</vt:lpstr>
      <vt:lpstr>Encoder——改进方向</vt:lpstr>
      <vt:lpstr>ResNet [He et al., 2015]</vt:lpstr>
      <vt:lpstr>ResNet [He et al., 2015]</vt:lpstr>
      <vt:lpstr>ResNet [He et al., 2015]</vt:lpstr>
      <vt:lpstr>ResNet [He et al., 2015]</vt:lpstr>
      <vt:lpstr>Encoder——当前改进结果</vt:lpstr>
      <vt:lpstr>Encoder——当前改进结果</vt:lpstr>
      <vt:lpstr>效果评估</vt:lpstr>
      <vt:lpstr>比特率 （Bits Per Pixel, BPP）</vt:lpstr>
      <vt:lpstr>峰值讯噪比（Peak Signal-to-Noise Ratio, PSNR) </vt:lpstr>
      <vt:lpstr>PSNR</vt:lpstr>
      <vt:lpstr>结构相似性指标（Structural Similarity index，SSIM index） </vt:lpstr>
      <vt:lpstr>SSIM</vt:lpstr>
      <vt:lpstr>实验过程</vt:lpstr>
      <vt:lpstr>实验过程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Demo</vt:lpstr>
      <vt:lpstr>后期工作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Wenjing Wang</dc:creator>
  <cp:lastModifiedBy>张 乐行</cp:lastModifiedBy>
  <cp:revision>1240</cp:revision>
  <dcterms:modified xsi:type="dcterms:W3CDTF">2021-05-20T12:51:39Z</dcterms:modified>
</cp:coreProperties>
</file>